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89" r:id="rId3"/>
    <p:sldId id="291" r:id="rId4"/>
    <p:sldId id="296" r:id="rId5"/>
    <p:sldId id="292" r:id="rId6"/>
    <p:sldId id="293" r:id="rId7"/>
    <p:sldId id="300" r:id="rId8"/>
    <p:sldId id="288" r:id="rId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iana Viviano" initials="EV" lastIdx="2" clrIdx="0">
    <p:extLst>
      <p:ext uri="{19B8F6BF-5375-455C-9EA6-DF929625EA0E}">
        <p15:presenceInfo xmlns:p15="http://schemas.microsoft.com/office/powerpoint/2012/main" userId="Eliana Vivian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72" autoAdjust="0"/>
    <p:restoredTop sz="62712" autoAdjust="0"/>
  </p:normalViewPr>
  <p:slideViewPr>
    <p:cSldViewPr snapToGrid="0">
      <p:cViewPr varScale="1">
        <p:scale>
          <a:sx n="60" d="100"/>
          <a:sy n="60" d="100"/>
        </p:scale>
        <p:origin x="1574"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9CCC16-74CE-4079-AAFE-D24E21455654}" type="datetimeFigureOut">
              <a:rPr lang="it-IT" smtClean="0"/>
              <a:t>17/06/2026</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68AB7B-2A59-4456-8D4F-D0FEC6FA9029}" type="slidenum">
              <a:rPr lang="it-IT" smtClean="0"/>
              <a:t>‹N›</a:t>
            </a:fld>
            <a:endParaRPr lang="it-IT"/>
          </a:p>
        </p:txBody>
      </p:sp>
    </p:spTree>
    <p:extLst>
      <p:ext uri="{BB962C8B-B14F-4D97-AF65-F5344CB8AC3E}">
        <p14:creationId xmlns:p14="http://schemas.microsoft.com/office/powerpoint/2010/main" val="2448165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1" dirty="0"/>
              <a:t>Broader context of the euro area </a:t>
            </a:r>
            <a:r>
              <a:rPr lang="en-US" b="1" dirty="0" err="1"/>
              <a:t>labour</a:t>
            </a:r>
            <a:r>
              <a:rPr lang="en-US" b="1" dirty="0"/>
              <a:t> market — and wages in particular.</a:t>
            </a:r>
          </a:p>
          <a:p>
            <a:endParaRPr lang="en-US" b="1" dirty="0"/>
          </a:p>
          <a:p>
            <a:r>
              <a:rPr lang="en-US" b="1" dirty="0"/>
              <a:t>Previous decade: great moderation, the current one is turning into a decade of large shocks and unusually weak real wage dynamics.</a:t>
            </a:r>
          </a:p>
          <a:p>
            <a:endParaRPr lang="en-US" b="1" dirty="0"/>
          </a:p>
          <a:p>
            <a:r>
              <a:rPr lang="en-US" b="1" dirty="0"/>
              <a:t>This sequence of shocks has changed the way we think about </a:t>
            </a:r>
            <a:r>
              <a:rPr lang="en-US" b="1" dirty="0" err="1"/>
              <a:t>labour</a:t>
            </a:r>
            <a:r>
              <a:rPr lang="en-US" b="1" dirty="0"/>
              <a:t>-market adjustment in the euro area.</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In 2022, the increase in energy and intermediate-input costs was transmitted quite rapidly to consumer prices. It reflected, at least in part, the institutional structure of wage setting in the euro area. </a:t>
            </a:r>
          </a:p>
          <a:p>
            <a:endParaRPr lang="it-IT"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This episode also showed something important: real wages in the euro area are indeed quite flexible, probably more flexible than many of us would have expected a decade ago.</a:t>
            </a:r>
            <a:endParaRPr lang="it-IT"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From a monetary-policy perspective, this was helpful. </a:t>
            </a:r>
          </a:p>
          <a:p>
            <a:endParaRPr lang="it-IT"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But this adjustment also had a cost. Loss of purchasing power. And this was not just a short-lived effect.</a:t>
            </a:r>
            <a:endParaRPr lang="it-IT" sz="1200" kern="1200" dirty="0">
              <a:solidFill>
                <a:schemeClr val="tx1"/>
              </a:solidFill>
              <a:effectLst/>
              <a:latin typeface="+mn-lt"/>
              <a:ea typeface="+mn-ea"/>
              <a:cs typeface="+mn-cs"/>
            </a:endParaRPr>
          </a:p>
          <a:p>
            <a:endParaRPr lang="en-US" dirty="0"/>
          </a:p>
          <a:p>
            <a:endParaRPr lang="it-IT" dirty="0"/>
          </a:p>
        </p:txBody>
      </p:sp>
      <p:sp>
        <p:nvSpPr>
          <p:cNvPr id="4" name="Segnaposto numero diapositiva 3"/>
          <p:cNvSpPr>
            <a:spLocks noGrp="1"/>
          </p:cNvSpPr>
          <p:nvPr>
            <p:ph type="sldNum" sz="quarter" idx="5"/>
          </p:nvPr>
        </p:nvSpPr>
        <p:spPr/>
        <p:txBody>
          <a:bodyPr/>
          <a:lstStyle/>
          <a:p>
            <a:fld id="{1168AB7B-2A59-4456-8D4F-D0FEC6FA9029}" type="slidenum">
              <a:rPr lang="it-IT" smtClean="0"/>
              <a:t>2</a:t>
            </a:fld>
            <a:endParaRPr lang="it-IT"/>
          </a:p>
        </p:txBody>
      </p:sp>
    </p:spTree>
    <p:extLst>
      <p:ext uri="{BB962C8B-B14F-4D97-AF65-F5344CB8AC3E}">
        <p14:creationId xmlns:p14="http://schemas.microsoft.com/office/powerpoint/2010/main" val="3165640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On average, real wages returned to their pre-shock level only at the end of 2025.</a:t>
            </a:r>
            <a:endParaRPr lang="it-IT" sz="1200" kern="1200" dirty="0">
              <a:solidFill>
                <a:schemeClr val="tx1"/>
              </a:solidFill>
              <a:effectLst/>
              <a:latin typeface="+mn-lt"/>
              <a:ea typeface="+mn-ea"/>
              <a:cs typeface="+mn-cs"/>
            </a:endParaRPr>
          </a:p>
          <a:p>
            <a:endParaRPr lang="it-IT" b="1" dirty="0"/>
          </a:p>
          <a:p>
            <a:r>
              <a:rPr lang="it-IT" b="1" dirty="0"/>
              <a:t>But with large </a:t>
            </a:r>
            <a:r>
              <a:rPr lang="it-IT" b="1" dirty="0" err="1"/>
              <a:t>heretogeneity</a:t>
            </a:r>
            <a:r>
              <a:rPr lang="it-IT" b="1" dirty="0"/>
              <a:t> </a:t>
            </a:r>
            <a:r>
              <a:rPr lang="it-IT" b="1" dirty="0" err="1"/>
              <a:t>across</a:t>
            </a:r>
            <a:r>
              <a:rPr lang="it-IT" b="1" dirty="0"/>
              <a:t> countries. Some small </a:t>
            </a:r>
            <a:r>
              <a:rPr lang="it-IT" b="1" dirty="0" err="1"/>
              <a:t>economies</a:t>
            </a:r>
            <a:r>
              <a:rPr lang="it-IT" b="1" dirty="0"/>
              <a:t> and Eastern </a:t>
            </a:r>
            <a:r>
              <a:rPr lang="it-IT" b="1" dirty="0" err="1"/>
              <a:t>europe</a:t>
            </a:r>
            <a:r>
              <a:rPr lang="it-IT" b="1" dirty="0"/>
              <a:t> countries </a:t>
            </a:r>
            <a:r>
              <a:rPr lang="it-IT" b="1" dirty="0" err="1"/>
              <a:t>very</a:t>
            </a:r>
            <a:r>
              <a:rPr lang="it-IT" b="1" dirty="0"/>
              <a:t> positive dynamics.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A recovery in levels is not the same as a recovery in the growth path.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This matters for macroeconomic dynamics. For many households, the shock did not simply create a temporary loss of purchasing power. It produced a persistent slowdown in expected income growth.</a:t>
            </a:r>
            <a:endParaRPr lang="it-IT" sz="12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If households perceive that their real income prospects have weakened, consumption is likely to remain subdued. Demand side scare</a:t>
            </a:r>
            <a:endParaRPr lang="it-IT" sz="1200" kern="1200" dirty="0">
              <a:solidFill>
                <a:schemeClr val="tx1"/>
              </a:solidFill>
              <a:effectLst/>
              <a:latin typeface="+mn-lt"/>
              <a:ea typeface="+mn-ea"/>
              <a:cs typeface="+mn-cs"/>
            </a:endParaRPr>
          </a:p>
          <a:p>
            <a:endParaRPr lang="it-IT" dirty="0"/>
          </a:p>
        </p:txBody>
      </p:sp>
      <p:sp>
        <p:nvSpPr>
          <p:cNvPr id="4" name="Segnaposto numero diapositiva 3"/>
          <p:cNvSpPr>
            <a:spLocks noGrp="1"/>
          </p:cNvSpPr>
          <p:nvPr>
            <p:ph type="sldNum" sz="quarter" idx="5"/>
          </p:nvPr>
        </p:nvSpPr>
        <p:spPr/>
        <p:txBody>
          <a:bodyPr/>
          <a:lstStyle/>
          <a:p>
            <a:fld id="{1168AB7B-2A59-4456-8D4F-D0FEC6FA9029}" type="slidenum">
              <a:rPr lang="it-IT" smtClean="0"/>
              <a:t>3</a:t>
            </a:fld>
            <a:endParaRPr lang="it-IT"/>
          </a:p>
        </p:txBody>
      </p:sp>
    </p:spTree>
    <p:extLst>
      <p:ext uri="{BB962C8B-B14F-4D97-AF65-F5344CB8AC3E}">
        <p14:creationId xmlns:p14="http://schemas.microsoft.com/office/powerpoint/2010/main" val="3082495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1" kern="1200" dirty="0" err="1">
                <a:solidFill>
                  <a:schemeClr val="tx1"/>
                </a:solidFill>
                <a:effectLst/>
                <a:latin typeface="+mn-lt"/>
                <a:ea typeface="+mn-ea"/>
                <a:cs typeface="+mn-cs"/>
              </a:rPr>
              <a:t>Labour</a:t>
            </a:r>
            <a:r>
              <a:rPr lang="en-US" sz="1200" b="1" kern="1200" dirty="0">
                <a:solidFill>
                  <a:schemeClr val="tx1"/>
                </a:solidFill>
                <a:effectLst/>
                <a:latin typeface="+mn-lt"/>
                <a:ea typeface="+mn-ea"/>
                <a:cs typeface="+mn-cs"/>
              </a:rPr>
              <a:t> became relatively cheaper than other inputs.</a:t>
            </a:r>
            <a:endParaRPr lang="it-IT" sz="12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This helped support employment. </a:t>
            </a:r>
            <a:endParaRPr lang="it-IT" sz="12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But this resilience came with a cost. If </a:t>
            </a:r>
            <a:r>
              <a:rPr lang="en-US" sz="1200" b="1" kern="1200" dirty="0" err="1">
                <a:solidFill>
                  <a:schemeClr val="tx1"/>
                </a:solidFill>
                <a:effectLst/>
                <a:latin typeface="+mn-lt"/>
                <a:ea typeface="+mn-ea"/>
                <a:cs typeface="+mn-cs"/>
              </a:rPr>
              <a:t>labour</a:t>
            </a:r>
            <a:r>
              <a:rPr lang="en-US" sz="1200" b="1" kern="1200" dirty="0">
                <a:solidFill>
                  <a:schemeClr val="tx1"/>
                </a:solidFill>
                <a:effectLst/>
                <a:latin typeface="+mn-lt"/>
                <a:ea typeface="+mn-ea"/>
                <a:cs typeface="+mn-cs"/>
              </a:rPr>
              <a:t> becomes relatively cheaper, firms tend to substitute capital/intermediate goods/energy with </a:t>
            </a:r>
            <a:r>
              <a:rPr lang="en-US" sz="1200" b="1" kern="1200" dirty="0" err="1">
                <a:solidFill>
                  <a:schemeClr val="tx1"/>
                </a:solidFill>
                <a:effectLst/>
                <a:latin typeface="+mn-lt"/>
                <a:ea typeface="+mn-ea"/>
                <a:cs typeface="+mn-cs"/>
              </a:rPr>
              <a:t>labour</a:t>
            </a:r>
            <a:r>
              <a:rPr lang="en-US" sz="1200" b="1" kern="1200" dirty="0">
                <a:solidFill>
                  <a:schemeClr val="tx1"/>
                </a:solidFill>
                <a:effectLst/>
                <a:latin typeface="+mn-lt"/>
                <a:ea typeface="+mn-ea"/>
                <a:cs typeface="+mn-cs"/>
              </a:rPr>
              <a:t>.</a:t>
            </a:r>
            <a:endParaRPr lang="it-IT" sz="12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This is exactly what we see. Investment per worker, or per hour worked, has remained weak compared with its pre-shock trend, although with significant cross-country heterogeneity.</a:t>
            </a:r>
            <a:endParaRPr lang="it-IT" sz="12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And if we look at capital deepening in the four largest euro area economies, the picture is even clearer: it remains remarkably below trend.</a:t>
            </a:r>
            <a:endParaRPr lang="it-IT" sz="1200" kern="1200" dirty="0">
              <a:solidFill>
                <a:schemeClr val="tx1"/>
              </a:solidFill>
              <a:effectLst/>
              <a:latin typeface="+mn-lt"/>
              <a:ea typeface="+mn-ea"/>
              <a:cs typeface="+mn-cs"/>
            </a:endParaRPr>
          </a:p>
          <a:p>
            <a:endParaRPr lang="it-IT" dirty="0"/>
          </a:p>
        </p:txBody>
      </p:sp>
      <p:sp>
        <p:nvSpPr>
          <p:cNvPr id="4" name="Segnaposto numero diapositiva 3"/>
          <p:cNvSpPr>
            <a:spLocks noGrp="1"/>
          </p:cNvSpPr>
          <p:nvPr>
            <p:ph type="sldNum" sz="quarter" idx="5"/>
          </p:nvPr>
        </p:nvSpPr>
        <p:spPr/>
        <p:txBody>
          <a:bodyPr/>
          <a:lstStyle/>
          <a:p>
            <a:fld id="{1168AB7B-2A59-4456-8D4F-D0FEC6FA9029}" type="slidenum">
              <a:rPr lang="it-IT" smtClean="0"/>
              <a:t>4</a:t>
            </a:fld>
            <a:endParaRPr lang="it-IT"/>
          </a:p>
        </p:txBody>
      </p:sp>
    </p:spTree>
    <p:extLst>
      <p:ext uri="{BB962C8B-B14F-4D97-AF65-F5344CB8AC3E}">
        <p14:creationId xmlns:p14="http://schemas.microsoft.com/office/powerpoint/2010/main" val="1826477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1" kern="1200" dirty="0" err="1">
                <a:solidFill>
                  <a:schemeClr val="tx1"/>
                </a:solidFill>
                <a:effectLst/>
                <a:latin typeface="+mn-lt"/>
                <a:ea typeface="+mn-ea"/>
                <a:cs typeface="+mn-cs"/>
              </a:rPr>
              <a:t>Labour</a:t>
            </a:r>
            <a:r>
              <a:rPr lang="en-US" sz="1200" b="1" kern="1200" dirty="0">
                <a:solidFill>
                  <a:schemeClr val="tx1"/>
                </a:solidFill>
                <a:effectLst/>
                <a:latin typeface="+mn-lt"/>
                <a:ea typeface="+mn-ea"/>
                <a:cs typeface="+mn-cs"/>
              </a:rPr>
              <a:t> productivity dynamics in the euro area have been weak, and remain below their long-term trend.</a:t>
            </a:r>
          </a:p>
          <a:p>
            <a:endParaRPr lang="it-IT"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concern is that this may not be only cyclical especially because employment is rather well protected in the EA, with high firing costs e instruments to avoid large adjustments.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If low investment per hour worked persists, the productivity loss can become more structural, reducing potential growth in the years ahead.</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Supply side Hysteresis</a:t>
            </a:r>
          </a:p>
          <a:p>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This is a different hysteresis channel from the one usually discussed in the literature. The standard channel is demand-driven — weak demand discourages investment, which then depresses potential output (</a:t>
            </a:r>
            <a:r>
              <a:rPr lang="en-US" i="0" dirty="0" err="1"/>
              <a:t>Fatás</a:t>
            </a:r>
            <a:r>
              <a:rPr lang="en-US" i="0" dirty="0"/>
              <a:t> and Summers, 2018). </a:t>
            </a:r>
            <a:r>
              <a:rPr lang="en-US" b="1" i="0" dirty="0"/>
              <a:t>Here the channel runs through relative factor prices: </a:t>
            </a:r>
            <a:r>
              <a:rPr lang="en-US" b="1" i="0" dirty="0" err="1"/>
              <a:t>labour</a:t>
            </a:r>
            <a:r>
              <a:rPr lang="en-US" b="1" i="0" dirty="0"/>
              <a:t> hoarding</a:t>
            </a:r>
            <a:r>
              <a:rPr lang="en-US" i="0" dirty="0"/>
              <a:t> becomes the path of least resistance, and the longer firms rely on it instead of rebuilding capital, the more the productivity shortfall risks becoming structural rather than cyclical (Cerra, </a:t>
            </a:r>
            <a:r>
              <a:rPr lang="en-US" i="0" dirty="0" err="1"/>
              <a:t>Fatás</a:t>
            </a:r>
            <a:r>
              <a:rPr lang="en-US" i="0" dirty="0"/>
              <a:t> and Saxena, 2023). And there is recent evidence that this channel can be </a:t>
            </a:r>
            <a:r>
              <a:rPr lang="en-US" b="1" i="0" dirty="0"/>
              <a:t>particularly persistent: Jordà, Singh and Taylor (2023) show that capital stock and TFP exhibit hysteresis effects recover much more slowly than employment does</a:t>
            </a:r>
            <a:r>
              <a:rPr lang="en-US" i="0" dirty="0"/>
              <a:t>.</a:t>
            </a:r>
          </a:p>
          <a:p>
            <a:endParaRPr lang="it-IT" sz="1200" kern="1200" dirty="0">
              <a:solidFill>
                <a:schemeClr val="tx1"/>
              </a:solidFill>
              <a:effectLst/>
              <a:latin typeface="+mn-lt"/>
              <a:ea typeface="+mn-ea"/>
              <a:cs typeface="+mn-cs"/>
            </a:endParaRPr>
          </a:p>
          <a:p>
            <a:endParaRPr lang="it-IT" dirty="0"/>
          </a:p>
        </p:txBody>
      </p:sp>
      <p:sp>
        <p:nvSpPr>
          <p:cNvPr id="4" name="Segnaposto numero diapositiva 3"/>
          <p:cNvSpPr>
            <a:spLocks noGrp="1"/>
          </p:cNvSpPr>
          <p:nvPr>
            <p:ph type="sldNum" sz="quarter" idx="5"/>
          </p:nvPr>
        </p:nvSpPr>
        <p:spPr/>
        <p:txBody>
          <a:bodyPr/>
          <a:lstStyle/>
          <a:p>
            <a:fld id="{1168AB7B-2A59-4456-8D4F-D0FEC6FA9029}" type="slidenum">
              <a:rPr lang="it-IT" smtClean="0"/>
              <a:t>5</a:t>
            </a:fld>
            <a:endParaRPr lang="it-IT"/>
          </a:p>
        </p:txBody>
      </p:sp>
    </p:spTree>
    <p:extLst>
      <p:ext uri="{BB962C8B-B14F-4D97-AF65-F5344CB8AC3E}">
        <p14:creationId xmlns:p14="http://schemas.microsoft.com/office/powerpoint/2010/main" val="1177143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1" kern="1200" dirty="0">
                <a:solidFill>
                  <a:schemeClr val="tx1"/>
                </a:solidFill>
                <a:effectLst/>
                <a:latin typeface="+mn-lt"/>
                <a:ea typeface="+mn-ea"/>
                <a:cs typeface="+mn-cs"/>
              </a:rPr>
              <a:t>And in this context, a new energy shock has arrived, before the euro area has fully absorbed the consequences of the previous one.</a:t>
            </a:r>
          </a:p>
          <a:p>
            <a:endParaRPr lang="it-IT"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This shock is different from the 2022 gas shock. </a:t>
            </a:r>
          </a:p>
          <a:p>
            <a:endParaRPr lang="it-IT"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current shock is more </a:t>
            </a:r>
            <a:r>
              <a:rPr lang="en-US" sz="1200" b="1" kern="1200" dirty="0" err="1">
                <a:solidFill>
                  <a:schemeClr val="tx1"/>
                </a:solidFill>
                <a:effectLst/>
                <a:latin typeface="+mn-lt"/>
                <a:ea typeface="+mn-ea"/>
                <a:cs typeface="+mn-cs"/>
              </a:rPr>
              <a:t>centred</a:t>
            </a:r>
            <a:r>
              <a:rPr lang="en-US" sz="1200" b="1" kern="1200" dirty="0">
                <a:solidFill>
                  <a:schemeClr val="tx1"/>
                </a:solidFill>
                <a:effectLst/>
                <a:latin typeface="+mn-lt"/>
                <a:ea typeface="+mn-ea"/>
                <a:cs typeface="+mn-cs"/>
              </a:rPr>
              <a:t> on oil. Its transmission may therefore be different. But this does not mean that it is irrelevant. Oil still affects transport costs, production costs, food prices and inflation expectations.</a:t>
            </a:r>
          </a:p>
          <a:p>
            <a:endParaRPr lang="it-IT"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Moreover, even after the peace agreement, the consequences for trade, supply chains and energy markets remain highly uncertain. </a:t>
            </a:r>
          </a:p>
          <a:p>
            <a:endParaRPr lang="it-IT"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Early data for the first quarter of 2026, together with the latest </a:t>
            </a:r>
            <a:r>
              <a:rPr lang="en-US" sz="1200" b="1" kern="1200" dirty="0" err="1">
                <a:solidFill>
                  <a:schemeClr val="tx1"/>
                </a:solidFill>
                <a:effectLst/>
                <a:latin typeface="+mn-lt"/>
                <a:ea typeface="+mn-ea"/>
                <a:cs typeface="+mn-cs"/>
              </a:rPr>
              <a:t>Eurosystem</a:t>
            </a:r>
            <a:r>
              <a:rPr lang="en-US" sz="1200" b="1" kern="1200" dirty="0">
                <a:solidFill>
                  <a:schemeClr val="tx1"/>
                </a:solidFill>
                <a:effectLst/>
                <a:latin typeface="+mn-lt"/>
                <a:ea typeface="+mn-ea"/>
                <a:cs typeface="+mn-cs"/>
              </a:rPr>
              <a:t> projections, point to RENEWED PRESSURES on real wages. In the June 2026 macro projections, the ECB reports higher energy and food price assumptions and negative real wage dynamics in 2026 and 2027.</a:t>
            </a:r>
          </a:p>
          <a:p>
            <a:r>
              <a:rPr lang="en-US" sz="1200" b="1" kern="1200" dirty="0">
                <a:solidFill>
                  <a:schemeClr val="tx1"/>
                </a:solidFill>
                <a:effectLst/>
                <a:latin typeface="+mn-lt"/>
                <a:ea typeface="+mn-ea"/>
                <a:cs typeface="+mn-cs"/>
              </a:rPr>
              <a:t> </a:t>
            </a:r>
            <a:endParaRPr lang="it-IT"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So the risk is that the same adjustment mechanism may operate again.</a:t>
            </a:r>
            <a:endParaRPr lang="it-IT" sz="1200" kern="1200" dirty="0">
              <a:solidFill>
                <a:schemeClr val="tx1"/>
              </a:solidFill>
              <a:effectLst/>
              <a:latin typeface="+mn-lt"/>
              <a:ea typeface="+mn-ea"/>
              <a:cs typeface="+mn-cs"/>
            </a:endParaRPr>
          </a:p>
          <a:p>
            <a:endParaRPr lang="it-IT" dirty="0"/>
          </a:p>
        </p:txBody>
      </p:sp>
      <p:sp>
        <p:nvSpPr>
          <p:cNvPr id="4" name="Segnaposto numero diapositiva 3"/>
          <p:cNvSpPr>
            <a:spLocks noGrp="1"/>
          </p:cNvSpPr>
          <p:nvPr>
            <p:ph type="sldNum" sz="quarter" idx="5"/>
          </p:nvPr>
        </p:nvSpPr>
        <p:spPr/>
        <p:txBody>
          <a:bodyPr/>
          <a:lstStyle/>
          <a:p>
            <a:fld id="{1168AB7B-2A59-4456-8D4F-D0FEC6FA9029}" type="slidenum">
              <a:rPr lang="it-IT" smtClean="0"/>
              <a:t>6</a:t>
            </a:fld>
            <a:endParaRPr lang="it-IT"/>
          </a:p>
        </p:txBody>
      </p:sp>
    </p:spTree>
    <p:extLst>
      <p:ext uri="{BB962C8B-B14F-4D97-AF65-F5344CB8AC3E}">
        <p14:creationId xmlns:p14="http://schemas.microsoft.com/office/powerpoint/2010/main" val="3446537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50EB6A01-AA48-4BB0-8D5F-9C495D7F5FDB}" type="datetime1">
              <a:rPr lang="it-IT" smtClean="0"/>
              <a:t>17/06/2026</a:t>
            </a:fld>
            <a:endParaRPr lang="it-IT"/>
          </a:p>
        </p:txBody>
      </p:sp>
      <p:sp>
        <p:nvSpPr>
          <p:cNvPr id="5" name="Segnaposto piè di pagina 4"/>
          <p:cNvSpPr>
            <a:spLocks noGrp="1"/>
          </p:cNvSpPr>
          <p:nvPr>
            <p:ph type="ftr" sz="quarter" idx="11"/>
          </p:nvPr>
        </p:nvSpPr>
        <p:spPr/>
        <p:txBody>
          <a:bodyPr/>
          <a:lstStyle/>
          <a:p>
            <a:r>
              <a:rPr lang="it-IT"/>
              <a:t>Firenze, 25 marzo 2022</a:t>
            </a:r>
          </a:p>
        </p:txBody>
      </p:sp>
      <p:sp>
        <p:nvSpPr>
          <p:cNvPr id="6" name="Segnaposto numero diapositiva 5"/>
          <p:cNvSpPr>
            <a:spLocks noGrp="1"/>
          </p:cNvSpPr>
          <p:nvPr>
            <p:ph type="sldNum" sz="quarter" idx="12"/>
          </p:nvPr>
        </p:nvSpPr>
        <p:spPr/>
        <p:txBody>
          <a:bodyPr/>
          <a:lstStyle/>
          <a:p>
            <a:fld id="{C8D1EC78-EE19-49CF-B437-DE6820AB1C42}" type="slidenum">
              <a:rPr lang="it-IT" smtClean="0"/>
              <a:t>‹N›</a:t>
            </a:fld>
            <a:endParaRPr lang="it-IT"/>
          </a:p>
        </p:txBody>
      </p:sp>
    </p:spTree>
    <p:extLst>
      <p:ext uri="{BB962C8B-B14F-4D97-AF65-F5344CB8AC3E}">
        <p14:creationId xmlns:p14="http://schemas.microsoft.com/office/powerpoint/2010/main" val="967189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D5EA140-A41A-4B87-A2ED-876F6DFC2449}" type="datetime1">
              <a:rPr lang="it-IT" smtClean="0"/>
              <a:t>17/06/2026</a:t>
            </a:fld>
            <a:endParaRPr lang="it-IT"/>
          </a:p>
        </p:txBody>
      </p:sp>
      <p:sp>
        <p:nvSpPr>
          <p:cNvPr id="5" name="Segnaposto piè di pagina 4"/>
          <p:cNvSpPr>
            <a:spLocks noGrp="1"/>
          </p:cNvSpPr>
          <p:nvPr>
            <p:ph type="ftr" sz="quarter" idx="11"/>
          </p:nvPr>
        </p:nvSpPr>
        <p:spPr/>
        <p:txBody>
          <a:bodyPr/>
          <a:lstStyle/>
          <a:p>
            <a:r>
              <a:rPr lang="it-IT"/>
              <a:t>Firenze, 25 marzo 2022</a:t>
            </a:r>
          </a:p>
        </p:txBody>
      </p:sp>
      <p:sp>
        <p:nvSpPr>
          <p:cNvPr id="6" name="Segnaposto numero diapositiva 5"/>
          <p:cNvSpPr>
            <a:spLocks noGrp="1"/>
          </p:cNvSpPr>
          <p:nvPr>
            <p:ph type="sldNum" sz="quarter" idx="12"/>
          </p:nvPr>
        </p:nvSpPr>
        <p:spPr/>
        <p:txBody>
          <a:bodyPr/>
          <a:lstStyle/>
          <a:p>
            <a:fld id="{C8D1EC78-EE19-49CF-B437-DE6820AB1C42}" type="slidenum">
              <a:rPr lang="it-IT" smtClean="0"/>
              <a:t>‹N›</a:t>
            </a:fld>
            <a:endParaRPr lang="it-IT"/>
          </a:p>
        </p:txBody>
      </p:sp>
    </p:spTree>
    <p:extLst>
      <p:ext uri="{BB962C8B-B14F-4D97-AF65-F5344CB8AC3E}">
        <p14:creationId xmlns:p14="http://schemas.microsoft.com/office/powerpoint/2010/main" val="1906826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A9C985E-3324-4375-AB14-F3C2A9A76D3D}" type="datetime1">
              <a:rPr lang="it-IT" smtClean="0"/>
              <a:t>17/06/2026</a:t>
            </a:fld>
            <a:endParaRPr lang="it-IT"/>
          </a:p>
        </p:txBody>
      </p:sp>
      <p:sp>
        <p:nvSpPr>
          <p:cNvPr id="5" name="Segnaposto piè di pagina 4"/>
          <p:cNvSpPr>
            <a:spLocks noGrp="1"/>
          </p:cNvSpPr>
          <p:nvPr>
            <p:ph type="ftr" sz="quarter" idx="11"/>
          </p:nvPr>
        </p:nvSpPr>
        <p:spPr/>
        <p:txBody>
          <a:bodyPr/>
          <a:lstStyle/>
          <a:p>
            <a:r>
              <a:rPr lang="it-IT"/>
              <a:t>Firenze, 25 marzo 2022</a:t>
            </a:r>
          </a:p>
        </p:txBody>
      </p:sp>
      <p:sp>
        <p:nvSpPr>
          <p:cNvPr id="6" name="Segnaposto numero diapositiva 5"/>
          <p:cNvSpPr>
            <a:spLocks noGrp="1"/>
          </p:cNvSpPr>
          <p:nvPr>
            <p:ph type="sldNum" sz="quarter" idx="12"/>
          </p:nvPr>
        </p:nvSpPr>
        <p:spPr/>
        <p:txBody>
          <a:bodyPr/>
          <a:lstStyle/>
          <a:p>
            <a:fld id="{C8D1EC78-EE19-49CF-B437-DE6820AB1C42}" type="slidenum">
              <a:rPr lang="it-IT" smtClean="0"/>
              <a:t>‹N›</a:t>
            </a:fld>
            <a:endParaRPr lang="it-IT"/>
          </a:p>
        </p:txBody>
      </p:sp>
    </p:spTree>
    <p:extLst>
      <p:ext uri="{BB962C8B-B14F-4D97-AF65-F5344CB8AC3E}">
        <p14:creationId xmlns:p14="http://schemas.microsoft.com/office/powerpoint/2010/main" val="1120113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C054B3-80A3-4120-A634-C711F8D3CC5E}" type="datetime1">
              <a:rPr lang="it-IT" smtClean="0"/>
              <a:t>17/06/2026</a:t>
            </a:fld>
            <a:endParaRPr lang="it-IT"/>
          </a:p>
        </p:txBody>
      </p:sp>
      <p:sp>
        <p:nvSpPr>
          <p:cNvPr id="5" name="Segnaposto piè di pagina 4"/>
          <p:cNvSpPr>
            <a:spLocks noGrp="1"/>
          </p:cNvSpPr>
          <p:nvPr>
            <p:ph type="ftr" sz="quarter" idx="11"/>
          </p:nvPr>
        </p:nvSpPr>
        <p:spPr/>
        <p:txBody>
          <a:bodyPr/>
          <a:lstStyle/>
          <a:p>
            <a:r>
              <a:rPr lang="it-IT"/>
              <a:t>Firenze, 25 marzo 2022</a:t>
            </a:r>
          </a:p>
        </p:txBody>
      </p:sp>
      <p:sp>
        <p:nvSpPr>
          <p:cNvPr id="6" name="Segnaposto numero diapositiva 5"/>
          <p:cNvSpPr>
            <a:spLocks noGrp="1"/>
          </p:cNvSpPr>
          <p:nvPr>
            <p:ph type="sldNum" sz="quarter" idx="12"/>
          </p:nvPr>
        </p:nvSpPr>
        <p:spPr/>
        <p:txBody>
          <a:bodyPr/>
          <a:lstStyle/>
          <a:p>
            <a:fld id="{C8D1EC78-EE19-49CF-B437-DE6820AB1C42}" type="slidenum">
              <a:rPr lang="it-IT" smtClean="0"/>
              <a:t>‹N›</a:t>
            </a:fld>
            <a:endParaRPr lang="it-IT"/>
          </a:p>
        </p:txBody>
      </p:sp>
    </p:spTree>
    <p:extLst>
      <p:ext uri="{BB962C8B-B14F-4D97-AF65-F5344CB8AC3E}">
        <p14:creationId xmlns:p14="http://schemas.microsoft.com/office/powerpoint/2010/main" val="2016093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0DACA612-9641-47BB-92A1-9E30785C8D7D}" type="datetime1">
              <a:rPr lang="it-IT" smtClean="0"/>
              <a:t>17/06/2026</a:t>
            </a:fld>
            <a:endParaRPr lang="it-IT"/>
          </a:p>
        </p:txBody>
      </p:sp>
      <p:sp>
        <p:nvSpPr>
          <p:cNvPr id="5" name="Segnaposto piè di pagina 4"/>
          <p:cNvSpPr>
            <a:spLocks noGrp="1"/>
          </p:cNvSpPr>
          <p:nvPr>
            <p:ph type="ftr" sz="quarter" idx="11"/>
          </p:nvPr>
        </p:nvSpPr>
        <p:spPr/>
        <p:txBody>
          <a:bodyPr/>
          <a:lstStyle/>
          <a:p>
            <a:r>
              <a:rPr lang="it-IT"/>
              <a:t>Firenze, 25 marzo 2022</a:t>
            </a:r>
          </a:p>
        </p:txBody>
      </p:sp>
      <p:sp>
        <p:nvSpPr>
          <p:cNvPr id="6" name="Segnaposto numero diapositiva 5"/>
          <p:cNvSpPr>
            <a:spLocks noGrp="1"/>
          </p:cNvSpPr>
          <p:nvPr>
            <p:ph type="sldNum" sz="quarter" idx="12"/>
          </p:nvPr>
        </p:nvSpPr>
        <p:spPr/>
        <p:txBody>
          <a:bodyPr/>
          <a:lstStyle/>
          <a:p>
            <a:fld id="{C8D1EC78-EE19-49CF-B437-DE6820AB1C42}" type="slidenum">
              <a:rPr lang="it-IT" smtClean="0"/>
              <a:t>‹N›</a:t>
            </a:fld>
            <a:endParaRPr lang="it-IT"/>
          </a:p>
        </p:txBody>
      </p:sp>
    </p:spTree>
    <p:extLst>
      <p:ext uri="{BB962C8B-B14F-4D97-AF65-F5344CB8AC3E}">
        <p14:creationId xmlns:p14="http://schemas.microsoft.com/office/powerpoint/2010/main" val="2583008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F4C5C9C5-4C7D-4327-BBC3-4513E04176CC}" type="datetime1">
              <a:rPr lang="it-IT" smtClean="0"/>
              <a:t>17/06/2026</a:t>
            </a:fld>
            <a:endParaRPr lang="it-IT"/>
          </a:p>
        </p:txBody>
      </p:sp>
      <p:sp>
        <p:nvSpPr>
          <p:cNvPr id="6" name="Segnaposto piè di pagina 5"/>
          <p:cNvSpPr>
            <a:spLocks noGrp="1"/>
          </p:cNvSpPr>
          <p:nvPr>
            <p:ph type="ftr" sz="quarter" idx="11"/>
          </p:nvPr>
        </p:nvSpPr>
        <p:spPr/>
        <p:txBody>
          <a:bodyPr/>
          <a:lstStyle/>
          <a:p>
            <a:r>
              <a:rPr lang="it-IT"/>
              <a:t>Firenze, 25 marzo 2022</a:t>
            </a:r>
          </a:p>
        </p:txBody>
      </p:sp>
      <p:sp>
        <p:nvSpPr>
          <p:cNvPr id="7" name="Segnaposto numero diapositiva 6"/>
          <p:cNvSpPr>
            <a:spLocks noGrp="1"/>
          </p:cNvSpPr>
          <p:nvPr>
            <p:ph type="sldNum" sz="quarter" idx="12"/>
          </p:nvPr>
        </p:nvSpPr>
        <p:spPr/>
        <p:txBody>
          <a:bodyPr/>
          <a:lstStyle/>
          <a:p>
            <a:fld id="{C8D1EC78-EE19-49CF-B437-DE6820AB1C42}" type="slidenum">
              <a:rPr lang="it-IT" smtClean="0"/>
              <a:t>‹N›</a:t>
            </a:fld>
            <a:endParaRPr lang="it-IT"/>
          </a:p>
        </p:txBody>
      </p:sp>
    </p:spTree>
    <p:extLst>
      <p:ext uri="{BB962C8B-B14F-4D97-AF65-F5344CB8AC3E}">
        <p14:creationId xmlns:p14="http://schemas.microsoft.com/office/powerpoint/2010/main" val="268389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C4495007-99C6-41D2-80FB-E675D043E708}" type="datetime1">
              <a:rPr lang="it-IT" smtClean="0"/>
              <a:t>17/06/2026</a:t>
            </a:fld>
            <a:endParaRPr lang="it-IT"/>
          </a:p>
        </p:txBody>
      </p:sp>
      <p:sp>
        <p:nvSpPr>
          <p:cNvPr id="8" name="Segnaposto piè di pagina 7"/>
          <p:cNvSpPr>
            <a:spLocks noGrp="1"/>
          </p:cNvSpPr>
          <p:nvPr>
            <p:ph type="ftr" sz="quarter" idx="11"/>
          </p:nvPr>
        </p:nvSpPr>
        <p:spPr/>
        <p:txBody>
          <a:bodyPr/>
          <a:lstStyle/>
          <a:p>
            <a:r>
              <a:rPr lang="it-IT"/>
              <a:t>Firenze, 25 marzo 2022</a:t>
            </a:r>
          </a:p>
        </p:txBody>
      </p:sp>
      <p:sp>
        <p:nvSpPr>
          <p:cNvPr id="9" name="Segnaposto numero diapositiva 8"/>
          <p:cNvSpPr>
            <a:spLocks noGrp="1"/>
          </p:cNvSpPr>
          <p:nvPr>
            <p:ph type="sldNum" sz="quarter" idx="12"/>
          </p:nvPr>
        </p:nvSpPr>
        <p:spPr/>
        <p:txBody>
          <a:bodyPr/>
          <a:lstStyle/>
          <a:p>
            <a:fld id="{C8D1EC78-EE19-49CF-B437-DE6820AB1C42}" type="slidenum">
              <a:rPr lang="it-IT" smtClean="0"/>
              <a:t>‹N›</a:t>
            </a:fld>
            <a:endParaRPr lang="it-IT"/>
          </a:p>
        </p:txBody>
      </p:sp>
    </p:spTree>
    <p:extLst>
      <p:ext uri="{BB962C8B-B14F-4D97-AF65-F5344CB8AC3E}">
        <p14:creationId xmlns:p14="http://schemas.microsoft.com/office/powerpoint/2010/main" val="1329191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D9E156D7-1668-45A0-AADC-9536006C792A}" type="datetime1">
              <a:rPr lang="it-IT" smtClean="0"/>
              <a:t>17/06/2026</a:t>
            </a:fld>
            <a:endParaRPr lang="it-IT"/>
          </a:p>
        </p:txBody>
      </p:sp>
      <p:sp>
        <p:nvSpPr>
          <p:cNvPr id="4" name="Segnaposto piè di pagina 3"/>
          <p:cNvSpPr>
            <a:spLocks noGrp="1"/>
          </p:cNvSpPr>
          <p:nvPr>
            <p:ph type="ftr" sz="quarter" idx="11"/>
          </p:nvPr>
        </p:nvSpPr>
        <p:spPr/>
        <p:txBody>
          <a:bodyPr/>
          <a:lstStyle/>
          <a:p>
            <a:r>
              <a:rPr lang="it-IT"/>
              <a:t>Firenze, 25 marzo 2022</a:t>
            </a:r>
          </a:p>
        </p:txBody>
      </p:sp>
      <p:sp>
        <p:nvSpPr>
          <p:cNvPr id="5" name="Segnaposto numero diapositiva 4"/>
          <p:cNvSpPr>
            <a:spLocks noGrp="1"/>
          </p:cNvSpPr>
          <p:nvPr>
            <p:ph type="sldNum" sz="quarter" idx="12"/>
          </p:nvPr>
        </p:nvSpPr>
        <p:spPr/>
        <p:txBody>
          <a:bodyPr/>
          <a:lstStyle/>
          <a:p>
            <a:fld id="{C8D1EC78-EE19-49CF-B437-DE6820AB1C42}" type="slidenum">
              <a:rPr lang="it-IT" smtClean="0"/>
              <a:t>‹N›</a:t>
            </a:fld>
            <a:endParaRPr lang="it-IT"/>
          </a:p>
        </p:txBody>
      </p:sp>
    </p:spTree>
    <p:extLst>
      <p:ext uri="{BB962C8B-B14F-4D97-AF65-F5344CB8AC3E}">
        <p14:creationId xmlns:p14="http://schemas.microsoft.com/office/powerpoint/2010/main" val="1644577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45FD904-850E-4C4D-9896-907ABA5273E0}" type="datetime1">
              <a:rPr lang="it-IT" smtClean="0"/>
              <a:t>17/06/2026</a:t>
            </a:fld>
            <a:endParaRPr lang="it-IT"/>
          </a:p>
        </p:txBody>
      </p:sp>
      <p:sp>
        <p:nvSpPr>
          <p:cNvPr id="3" name="Segnaposto piè di pagina 2"/>
          <p:cNvSpPr>
            <a:spLocks noGrp="1"/>
          </p:cNvSpPr>
          <p:nvPr>
            <p:ph type="ftr" sz="quarter" idx="11"/>
          </p:nvPr>
        </p:nvSpPr>
        <p:spPr/>
        <p:txBody>
          <a:bodyPr/>
          <a:lstStyle/>
          <a:p>
            <a:r>
              <a:rPr lang="it-IT"/>
              <a:t>Firenze, 25 marzo 2022</a:t>
            </a:r>
          </a:p>
        </p:txBody>
      </p:sp>
      <p:sp>
        <p:nvSpPr>
          <p:cNvPr id="4" name="Segnaposto numero diapositiva 3"/>
          <p:cNvSpPr>
            <a:spLocks noGrp="1"/>
          </p:cNvSpPr>
          <p:nvPr>
            <p:ph type="sldNum" sz="quarter" idx="12"/>
          </p:nvPr>
        </p:nvSpPr>
        <p:spPr/>
        <p:txBody>
          <a:bodyPr/>
          <a:lstStyle/>
          <a:p>
            <a:fld id="{C8D1EC78-EE19-49CF-B437-DE6820AB1C42}" type="slidenum">
              <a:rPr lang="it-IT" smtClean="0"/>
              <a:t>‹N›</a:t>
            </a:fld>
            <a:endParaRPr lang="it-IT"/>
          </a:p>
        </p:txBody>
      </p:sp>
    </p:spTree>
    <p:extLst>
      <p:ext uri="{BB962C8B-B14F-4D97-AF65-F5344CB8AC3E}">
        <p14:creationId xmlns:p14="http://schemas.microsoft.com/office/powerpoint/2010/main" val="2056607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4AD665F2-4F5B-44F3-B1D9-EF0C5F225A43}" type="datetime1">
              <a:rPr lang="it-IT" smtClean="0"/>
              <a:t>17/06/2026</a:t>
            </a:fld>
            <a:endParaRPr lang="it-IT"/>
          </a:p>
        </p:txBody>
      </p:sp>
      <p:sp>
        <p:nvSpPr>
          <p:cNvPr id="6" name="Segnaposto piè di pagina 5"/>
          <p:cNvSpPr>
            <a:spLocks noGrp="1"/>
          </p:cNvSpPr>
          <p:nvPr>
            <p:ph type="ftr" sz="quarter" idx="11"/>
          </p:nvPr>
        </p:nvSpPr>
        <p:spPr/>
        <p:txBody>
          <a:bodyPr/>
          <a:lstStyle/>
          <a:p>
            <a:r>
              <a:rPr lang="it-IT"/>
              <a:t>Firenze, 25 marzo 2022</a:t>
            </a:r>
          </a:p>
        </p:txBody>
      </p:sp>
      <p:sp>
        <p:nvSpPr>
          <p:cNvPr id="7" name="Segnaposto numero diapositiva 6"/>
          <p:cNvSpPr>
            <a:spLocks noGrp="1"/>
          </p:cNvSpPr>
          <p:nvPr>
            <p:ph type="sldNum" sz="quarter" idx="12"/>
          </p:nvPr>
        </p:nvSpPr>
        <p:spPr/>
        <p:txBody>
          <a:bodyPr/>
          <a:lstStyle/>
          <a:p>
            <a:fld id="{C8D1EC78-EE19-49CF-B437-DE6820AB1C42}" type="slidenum">
              <a:rPr lang="it-IT" smtClean="0"/>
              <a:t>‹N›</a:t>
            </a:fld>
            <a:endParaRPr lang="it-IT"/>
          </a:p>
        </p:txBody>
      </p:sp>
    </p:spTree>
    <p:extLst>
      <p:ext uri="{BB962C8B-B14F-4D97-AF65-F5344CB8AC3E}">
        <p14:creationId xmlns:p14="http://schemas.microsoft.com/office/powerpoint/2010/main" val="20179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54212BDB-D3DA-41FF-BA32-FB487CB2D5E6}" type="datetime1">
              <a:rPr lang="it-IT" smtClean="0"/>
              <a:t>17/06/2026</a:t>
            </a:fld>
            <a:endParaRPr lang="it-IT"/>
          </a:p>
        </p:txBody>
      </p:sp>
      <p:sp>
        <p:nvSpPr>
          <p:cNvPr id="6" name="Segnaposto piè di pagina 5"/>
          <p:cNvSpPr>
            <a:spLocks noGrp="1"/>
          </p:cNvSpPr>
          <p:nvPr>
            <p:ph type="ftr" sz="quarter" idx="11"/>
          </p:nvPr>
        </p:nvSpPr>
        <p:spPr/>
        <p:txBody>
          <a:bodyPr/>
          <a:lstStyle/>
          <a:p>
            <a:r>
              <a:rPr lang="it-IT"/>
              <a:t>Firenze, 25 marzo 2022</a:t>
            </a:r>
          </a:p>
        </p:txBody>
      </p:sp>
      <p:sp>
        <p:nvSpPr>
          <p:cNvPr id="7" name="Segnaposto numero diapositiva 6"/>
          <p:cNvSpPr>
            <a:spLocks noGrp="1"/>
          </p:cNvSpPr>
          <p:nvPr>
            <p:ph type="sldNum" sz="quarter" idx="12"/>
          </p:nvPr>
        </p:nvSpPr>
        <p:spPr/>
        <p:txBody>
          <a:bodyPr/>
          <a:lstStyle/>
          <a:p>
            <a:fld id="{C8D1EC78-EE19-49CF-B437-DE6820AB1C42}" type="slidenum">
              <a:rPr lang="it-IT" smtClean="0"/>
              <a:t>‹N›</a:t>
            </a:fld>
            <a:endParaRPr lang="it-IT"/>
          </a:p>
        </p:txBody>
      </p:sp>
    </p:spTree>
    <p:extLst>
      <p:ext uri="{BB962C8B-B14F-4D97-AF65-F5344CB8AC3E}">
        <p14:creationId xmlns:p14="http://schemas.microsoft.com/office/powerpoint/2010/main" val="3162733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EF8F06-A8D0-4F63-9031-7CDC1857DD0E}" type="datetime1">
              <a:rPr lang="it-IT" smtClean="0"/>
              <a:t>17/06/2026</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Firenze, 25 marzo 2022</a:t>
            </a:r>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1EC78-EE19-49CF-B437-DE6820AB1C42}" type="slidenum">
              <a:rPr lang="it-IT" smtClean="0"/>
              <a:t>‹N›</a:t>
            </a:fld>
            <a:endParaRPr lang="it-IT"/>
          </a:p>
        </p:txBody>
      </p:sp>
    </p:spTree>
    <p:extLst>
      <p:ext uri="{BB962C8B-B14F-4D97-AF65-F5344CB8AC3E}">
        <p14:creationId xmlns:p14="http://schemas.microsoft.com/office/powerpoint/2010/main" val="1046559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697131"/>
            <a:ext cx="9144000" cy="2387600"/>
          </a:xfrm>
        </p:spPr>
        <p:txBody>
          <a:bodyPr>
            <a:normAutofit fontScale="90000"/>
          </a:bodyPr>
          <a:lstStyle/>
          <a:p>
            <a:br>
              <a:rPr lang="it-IT" dirty="0"/>
            </a:br>
            <a:br>
              <a:rPr lang="it-IT" dirty="0"/>
            </a:br>
            <a:r>
              <a:rPr lang="en-US" dirty="0"/>
              <a:t> </a:t>
            </a:r>
            <a:br>
              <a:rPr lang="en-US" dirty="0"/>
            </a:br>
            <a:br>
              <a:rPr lang="en-US" dirty="0"/>
            </a:br>
            <a:br>
              <a:rPr lang="en-US" dirty="0"/>
            </a:br>
            <a:br>
              <a:rPr lang="en-US" dirty="0"/>
            </a:br>
            <a:br>
              <a:rPr lang="en-US" dirty="0"/>
            </a:br>
            <a:br>
              <a:rPr lang="it-IT" dirty="0"/>
            </a:br>
            <a:br>
              <a:rPr lang="it-IT" dirty="0"/>
            </a:br>
            <a:r>
              <a:rPr lang="it-IT" sz="4400" dirty="0"/>
              <a:t> </a:t>
            </a:r>
            <a:r>
              <a:rPr lang="it-IT" sz="4400" b="1" dirty="0">
                <a:solidFill>
                  <a:srgbClr val="1D238F"/>
                </a:solidFill>
                <a:latin typeface="Arial" charset="0"/>
                <a:ea typeface="ＭＳ Ｐゴシック" charset="0"/>
              </a:rPr>
              <a:t>SUERF-</a:t>
            </a:r>
            <a:r>
              <a:rPr lang="it-IT" sz="4400" b="1" dirty="0" err="1">
                <a:solidFill>
                  <a:srgbClr val="1D238F"/>
                </a:solidFill>
                <a:latin typeface="Arial" charset="0"/>
                <a:ea typeface="ＭＳ Ｐゴシック" charset="0"/>
              </a:rPr>
              <a:t>OeNB</a:t>
            </a:r>
            <a:r>
              <a:rPr lang="it-IT" sz="4400" b="1" dirty="0">
                <a:solidFill>
                  <a:srgbClr val="1D238F"/>
                </a:solidFill>
                <a:latin typeface="Arial" charset="0"/>
                <a:ea typeface="ＭＳ Ｐゴシック" charset="0"/>
              </a:rPr>
              <a:t> conference</a:t>
            </a:r>
            <a:br>
              <a:rPr lang="it-IT" sz="4400" dirty="0">
                <a:solidFill>
                  <a:srgbClr val="1D238F"/>
                </a:solidFill>
                <a:latin typeface="Arial" charset="0"/>
                <a:ea typeface="ＭＳ Ｐゴシック" charset="0"/>
              </a:rPr>
            </a:br>
            <a:r>
              <a:rPr lang="en-US" sz="3100" dirty="0">
                <a:solidFill>
                  <a:srgbClr val="1D238F"/>
                </a:solidFill>
                <a:latin typeface="Arial" charset="0"/>
                <a:ea typeface="ＭＳ Ｐゴシック" charset="0"/>
              </a:rPr>
              <a:t>Policy Session</a:t>
            </a:r>
            <a:br>
              <a:rPr lang="en-US" sz="3100" dirty="0">
                <a:solidFill>
                  <a:srgbClr val="1D238F"/>
                </a:solidFill>
                <a:latin typeface="Arial" charset="0"/>
                <a:ea typeface="ＭＳ Ｐゴシック" charset="0"/>
              </a:rPr>
            </a:br>
            <a:br>
              <a:rPr lang="en-US" sz="4400" dirty="0">
                <a:solidFill>
                  <a:srgbClr val="1D238F"/>
                </a:solidFill>
                <a:latin typeface="Arial" charset="0"/>
                <a:ea typeface="ＭＳ Ｐゴシック" charset="0"/>
              </a:rPr>
            </a:br>
            <a:r>
              <a:rPr lang="en-US" sz="4400" dirty="0">
                <a:solidFill>
                  <a:srgbClr val="1D238F"/>
                </a:solidFill>
                <a:latin typeface="Arial" charset="0"/>
                <a:ea typeface="ＭＳ Ｐゴシック" charset="0"/>
              </a:rPr>
              <a:t>“Labor markets, wage setting and employment stability” </a:t>
            </a:r>
            <a:endParaRPr lang="it-IT" sz="4400" dirty="0">
              <a:solidFill>
                <a:srgbClr val="1D238F"/>
              </a:solidFill>
              <a:latin typeface="Arial" charset="0"/>
              <a:ea typeface="ＭＳ Ｐゴシック" charset="0"/>
            </a:endParaRPr>
          </a:p>
        </p:txBody>
      </p:sp>
      <p:sp>
        <p:nvSpPr>
          <p:cNvPr id="3" name="Sottotitolo 2"/>
          <p:cNvSpPr>
            <a:spLocks noGrp="1"/>
          </p:cNvSpPr>
          <p:nvPr>
            <p:ph type="subTitle" idx="1"/>
          </p:nvPr>
        </p:nvSpPr>
        <p:spPr>
          <a:xfrm>
            <a:off x="1524000" y="4666713"/>
            <a:ext cx="9144000" cy="1655762"/>
          </a:xfrm>
        </p:spPr>
        <p:txBody>
          <a:bodyPr>
            <a:noAutofit/>
          </a:bodyPr>
          <a:lstStyle/>
          <a:p>
            <a:r>
              <a:rPr lang="it-IT" sz="2800" dirty="0">
                <a:solidFill>
                  <a:srgbClr val="1D238F"/>
                </a:solidFill>
                <a:latin typeface="Arial" charset="0"/>
                <a:ea typeface="ＭＳ Ｐゴシック" charset="0"/>
                <a:cs typeface="+mj-cs"/>
              </a:rPr>
              <a:t>Eliana Viviano*</a:t>
            </a:r>
          </a:p>
          <a:p>
            <a:r>
              <a:rPr lang="it-IT" dirty="0">
                <a:solidFill>
                  <a:srgbClr val="1D238F"/>
                </a:solidFill>
                <a:latin typeface="Arial" charset="0"/>
                <a:ea typeface="ＭＳ Ｐゴシック" charset="0"/>
                <a:cs typeface="+mj-cs"/>
              </a:rPr>
              <a:t>Banca d’Italia</a:t>
            </a:r>
          </a:p>
          <a:p>
            <a:r>
              <a:rPr lang="it-IT" dirty="0">
                <a:solidFill>
                  <a:srgbClr val="1D238F"/>
                </a:solidFill>
                <a:latin typeface="Arial" charset="0"/>
                <a:ea typeface="ＭＳ Ｐゴシック" charset="0"/>
                <a:cs typeface="+mj-cs"/>
              </a:rPr>
              <a:t>Vienna, 18-19 June 2026</a:t>
            </a:r>
          </a:p>
          <a:p>
            <a:endParaRPr lang="it-IT" sz="3200" dirty="0">
              <a:solidFill>
                <a:srgbClr val="1D238F"/>
              </a:solidFill>
              <a:latin typeface="Arial" charset="0"/>
              <a:ea typeface="ＭＳ Ｐゴシック" charset="0"/>
              <a:cs typeface="+mj-cs"/>
            </a:endParaRPr>
          </a:p>
        </p:txBody>
      </p:sp>
      <p:pic>
        <p:nvPicPr>
          <p:cNvPr id="4" name="Immagine 3"/>
          <p:cNvPicPr>
            <a:picLocks noChangeAspect="1"/>
          </p:cNvPicPr>
          <p:nvPr/>
        </p:nvPicPr>
        <p:blipFill>
          <a:blip r:embed="rId2"/>
          <a:stretch>
            <a:fillRect/>
          </a:stretch>
        </p:blipFill>
        <p:spPr>
          <a:xfrm>
            <a:off x="4800487" y="309722"/>
            <a:ext cx="2591025" cy="597460"/>
          </a:xfrm>
          <a:prstGeom prst="rect">
            <a:avLst/>
          </a:prstGeom>
        </p:spPr>
      </p:pic>
      <p:sp>
        <p:nvSpPr>
          <p:cNvPr id="6" name="CasellaDiTesto 5"/>
          <p:cNvSpPr txBox="1"/>
          <p:nvPr/>
        </p:nvSpPr>
        <p:spPr>
          <a:xfrm>
            <a:off x="0" y="6463299"/>
            <a:ext cx="11286309" cy="338554"/>
          </a:xfrm>
          <a:prstGeom prst="rect">
            <a:avLst/>
          </a:prstGeom>
          <a:noFill/>
        </p:spPr>
        <p:txBody>
          <a:bodyPr wrap="square" rtlCol="0">
            <a:spAutoFit/>
          </a:bodyPr>
          <a:lstStyle/>
          <a:p>
            <a:r>
              <a:rPr lang="it-IT" sz="1600" dirty="0">
                <a:solidFill>
                  <a:srgbClr val="1D238F"/>
                </a:solidFill>
                <a:latin typeface="Arial" charset="0"/>
                <a:ea typeface="ＭＳ Ｐゴシック" charset="0"/>
                <a:cs typeface="+mj-cs"/>
              </a:rPr>
              <a:t>(*) The </a:t>
            </a:r>
            <a:r>
              <a:rPr lang="it-IT" sz="1600" dirty="0" err="1">
                <a:solidFill>
                  <a:srgbClr val="1D238F"/>
                </a:solidFill>
                <a:latin typeface="Arial" charset="0"/>
                <a:ea typeface="ＭＳ Ｐゴシック" charset="0"/>
                <a:cs typeface="+mj-cs"/>
              </a:rPr>
              <a:t>views</a:t>
            </a:r>
            <a:r>
              <a:rPr lang="it-IT" sz="1600" dirty="0">
                <a:solidFill>
                  <a:srgbClr val="1D238F"/>
                </a:solidFill>
                <a:latin typeface="Arial" charset="0"/>
                <a:ea typeface="ＭＳ Ｐゴシック" charset="0"/>
                <a:cs typeface="+mj-cs"/>
              </a:rPr>
              <a:t> </a:t>
            </a:r>
            <a:r>
              <a:rPr lang="it-IT" sz="1600" dirty="0" err="1">
                <a:solidFill>
                  <a:srgbClr val="1D238F"/>
                </a:solidFill>
                <a:latin typeface="Arial" charset="0"/>
                <a:ea typeface="ＭＳ Ｐゴシック" charset="0"/>
                <a:cs typeface="+mj-cs"/>
              </a:rPr>
              <a:t>expressed</a:t>
            </a:r>
            <a:r>
              <a:rPr lang="it-IT" sz="1600" dirty="0">
                <a:solidFill>
                  <a:srgbClr val="1D238F"/>
                </a:solidFill>
                <a:latin typeface="Arial" charset="0"/>
                <a:ea typeface="ＭＳ Ｐゴシック" charset="0"/>
                <a:cs typeface="+mj-cs"/>
              </a:rPr>
              <a:t> are </a:t>
            </a:r>
            <a:r>
              <a:rPr lang="it-IT" sz="1600" dirty="0" err="1">
                <a:solidFill>
                  <a:srgbClr val="1D238F"/>
                </a:solidFill>
                <a:latin typeface="Arial" charset="0"/>
                <a:ea typeface="ＭＳ Ｐゴシック" charset="0"/>
                <a:cs typeface="+mj-cs"/>
              </a:rPr>
              <a:t>those</a:t>
            </a:r>
            <a:r>
              <a:rPr lang="it-IT" sz="1600" dirty="0">
                <a:solidFill>
                  <a:srgbClr val="1D238F"/>
                </a:solidFill>
                <a:latin typeface="Arial" charset="0"/>
                <a:ea typeface="ＭＳ Ｐゴシック" charset="0"/>
                <a:cs typeface="+mj-cs"/>
              </a:rPr>
              <a:t> of the </a:t>
            </a:r>
            <a:r>
              <a:rPr lang="it-IT" sz="1600" dirty="0" err="1">
                <a:solidFill>
                  <a:srgbClr val="1D238F"/>
                </a:solidFill>
                <a:latin typeface="Arial" charset="0"/>
                <a:ea typeface="ＭＳ Ｐゴシック" charset="0"/>
                <a:cs typeface="+mj-cs"/>
              </a:rPr>
              <a:t>presenter</a:t>
            </a:r>
            <a:r>
              <a:rPr lang="it-IT" sz="1600" dirty="0">
                <a:solidFill>
                  <a:srgbClr val="1D238F"/>
                </a:solidFill>
                <a:latin typeface="Arial" charset="0"/>
                <a:ea typeface="ＭＳ Ｐゴシック" charset="0"/>
                <a:cs typeface="+mj-cs"/>
              </a:rPr>
              <a:t> and do </a:t>
            </a:r>
            <a:r>
              <a:rPr lang="it-IT" sz="1600" dirty="0" err="1">
                <a:solidFill>
                  <a:srgbClr val="1D238F"/>
                </a:solidFill>
                <a:latin typeface="Arial" charset="0"/>
                <a:ea typeface="ＭＳ Ｐゴシック" charset="0"/>
                <a:cs typeface="+mj-cs"/>
              </a:rPr>
              <a:t>not</a:t>
            </a:r>
            <a:r>
              <a:rPr lang="it-IT" sz="1600" dirty="0">
                <a:solidFill>
                  <a:srgbClr val="1D238F"/>
                </a:solidFill>
                <a:latin typeface="Arial" charset="0"/>
                <a:ea typeface="ＭＳ Ｐゴシック" charset="0"/>
                <a:cs typeface="+mj-cs"/>
              </a:rPr>
              <a:t> </a:t>
            </a:r>
            <a:r>
              <a:rPr lang="it-IT" sz="1600" dirty="0" err="1">
                <a:solidFill>
                  <a:srgbClr val="1D238F"/>
                </a:solidFill>
                <a:latin typeface="Arial" charset="0"/>
                <a:ea typeface="ＭＳ Ｐゴシック" charset="0"/>
                <a:cs typeface="+mj-cs"/>
              </a:rPr>
              <a:t>necessarily</a:t>
            </a:r>
            <a:r>
              <a:rPr lang="it-IT" sz="1600" dirty="0">
                <a:solidFill>
                  <a:srgbClr val="1D238F"/>
                </a:solidFill>
                <a:latin typeface="Arial" charset="0"/>
                <a:ea typeface="ＭＳ Ｐゴシック" charset="0"/>
                <a:cs typeface="+mj-cs"/>
              </a:rPr>
              <a:t> </a:t>
            </a:r>
            <a:r>
              <a:rPr lang="it-IT" sz="1600" dirty="0" err="1">
                <a:solidFill>
                  <a:srgbClr val="1D238F"/>
                </a:solidFill>
                <a:latin typeface="Arial" charset="0"/>
                <a:ea typeface="ＭＳ Ｐゴシック" charset="0"/>
                <a:cs typeface="+mj-cs"/>
              </a:rPr>
              <a:t>reflect</a:t>
            </a:r>
            <a:r>
              <a:rPr lang="it-IT" sz="1600" dirty="0">
                <a:solidFill>
                  <a:srgbClr val="1D238F"/>
                </a:solidFill>
                <a:latin typeface="Arial" charset="0"/>
                <a:ea typeface="ＭＳ Ｐゴシック" charset="0"/>
                <a:cs typeface="+mj-cs"/>
              </a:rPr>
              <a:t> </a:t>
            </a:r>
            <a:r>
              <a:rPr lang="it-IT" sz="1600" dirty="0" err="1">
                <a:solidFill>
                  <a:srgbClr val="1D238F"/>
                </a:solidFill>
                <a:latin typeface="Arial" charset="0"/>
                <a:ea typeface="ＭＳ Ｐゴシック" charset="0"/>
                <a:cs typeface="+mj-cs"/>
              </a:rPr>
              <a:t>those</a:t>
            </a:r>
            <a:r>
              <a:rPr lang="it-IT" sz="1600" dirty="0">
                <a:solidFill>
                  <a:srgbClr val="1D238F"/>
                </a:solidFill>
                <a:latin typeface="Arial" charset="0"/>
                <a:ea typeface="ＭＳ Ｐゴシック" charset="0"/>
                <a:cs typeface="+mj-cs"/>
              </a:rPr>
              <a:t> of Banca d’Italia or the </a:t>
            </a:r>
            <a:r>
              <a:rPr lang="it-IT" sz="1600" dirty="0" err="1">
                <a:solidFill>
                  <a:srgbClr val="1D238F"/>
                </a:solidFill>
                <a:latin typeface="Arial" charset="0"/>
                <a:ea typeface="ＭＳ Ｐゴシック" charset="0"/>
                <a:cs typeface="+mj-cs"/>
              </a:rPr>
              <a:t>Eurosystem</a:t>
            </a:r>
            <a:endParaRPr lang="it-IT" sz="1600" dirty="0">
              <a:solidFill>
                <a:srgbClr val="1D238F"/>
              </a:solidFill>
              <a:latin typeface="Arial" charset="0"/>
              <a:ea typeface="ＭＳ Ｐゴシック" charset="0"/>
              <a:cs typeface="+mj-cs"/>
            </a:endParaRPr>
          </a:p>
        </p:txBody>
      </p:sp>
    </p:spTree>
    <p:extLst>
      <p:ext uri="{BB962C8B-B14F-4D97-AF65-F5344CB8AC3E}">
        <p14:creationId xmlns:p14="http://schemas.microsoft.com/office/powerpoint/2010/main" val="732636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E2E6E-AB06-9A73-6374-AF61EDCE1AEC}"/>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C668783E-75B9-B307-C10E-4625560E67F0}"/>
              </a:ext>
            </a:extLst>
          </p:cNvPr>
          <p:cNvSpPr txBox="1">
            <a:spLocks noChangeArrowheads="1"/>
          </p:cNvSpPr>
          <p:nvPr/>
        </p:nvSpPr>
        <p:spPr bwMode="auto">
          <a:xfrm>
            <a:off x="153387" y="261257"/>
            <a:ext cx="12038613" cy="93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rtlCol="0" anchor="ctr" anchorCtr="0" compatLnSpc="1">
            <a:prstTxWarp prst="textNoShape">
              <a:avLst/>
            </a:prstTxWarp>
            <a:noAutofit/>
          </a:bodyPr>
          <a:lstStyle>
            <a:lvl1pPr algn="l" rtl="0" eaLnBrk="0" fontAlgn="base" hangingPunct="0">
              <a:spcBef>
                <a:spcPct val="0"/>
              </a:spcBef>
              <a:spcAft>
                <a:spcPct val="0"/>
              </a:spcAft>
              <a:defRPr sz="3200">
                <a:solidFill>
                  <a:srgbClr val="1D238F"/>
                </a:solidFill>
                <a:latin typeface="Arial" charset="0"/>
                <a:ea typeface="ＭＳ Ｐゴシック" charset="0"/>
                <a:cs typeface="+mj-cs"/>
              </a:defRPr>
            </a:lvl1pPr>
            <a:lvl2pPr algn="l" rtl="0" eaLnBrk="0" fontAlgn="base" hangingPunct="0">
              <a:spcBef>
                <a:spcPct val="0"/>
              </a:spcBef>
              <a:spcAft>
                <a:spcPct val="0"/>
              </a:spcAft>
              <a:defRPr sz="3200">
                <a:solidFill>
                  <a:srgbClr val="1D238F"/>
                </a:solidFill>
                <a:latin typeface="Arial" charset="0"/>
                <a:ea typeface="ＭＳ Ｐゴシック" charset="0"/>
              </a:defRPr>
            </a:lvl2pPr>
            <a:lvl3pPr algn="l" rtl="0" eaLnBrk="0" fontAlgn="base" hangingPunct="0">
              <a:spcBef>
                <a:spcPct val="0"/>
              </a:spcBef>
              <a:spcAft>
                <a:spcPct val="0"/>
              </a:spcAft>
              <a:defRPr sz="3200">
                <a:solidFill>
                  <a:srgbClr val="1D238F"/>
                </a:solidFill>
                <a:latin typeface="Arial" charset="0"/>
                <a:ea typeface="ＭＳ Ｐゴシック" charset="0"/>
              </a:defRPr>
            </a:lvl3pPr>
            <a:lvl4pPr algn="l" rtl="0" eaLnBrk="0" fontAlgn="base" hangingPunct="0">
              <a:spcBef>
                <a:spcPct val="0"/>
              </a:spcBef>
              <a:spcAft>
                <a:spcPct val="0"/>
              </a:spcAft>
              <a:defRPr sz="3200">
                <a:solidFill>
                  <a:srgbClr val="1D238F"/>
                </a:solidFill>
                <a:latin typeface="Arial" charset="0"/>
                <a:ea typeface="ＭＳ Ｐゴシック" charset="0"/>
              </a:defRPr>
            </a:lvl4pPr>
            <a:lvl5pPr algn="l" rtl="0" eaLnBrk="0" fontAlgn="base" hangingPunct="0">
              <a:spcBef>
                <a:spcPct val="0"/>
              </a:spcBef>
              <a:spcAft>
                <a:spcPct val="0"/>
              </a:spcAft>
              <a:defRPr sz="3200">
                <a:solidFill>
                  <a:srgbClr val="1D238F"/>
                </a:solidFill>
                <a:latin typeface="Arial" charset="0"/>
                <a:ea typeface="ＭＳ Ｐゴシック" charset="0"/>
              </a:defRPr>
            </a:lvl5pPr>
            <a:lvl6pPr marL="457200" algn="l" rtl="0" fontAlgn="base">
              <a:spcBef>
                <a:spcPct val="0"/>
              </a:spcBef>
              <a:spcAft>
                <a:spcPct val="0"/>
              </a:spcAft>
              <a:defRPr sz="3200">
                <a:solidFill>
                  <a:srgbClr val="1D238F"/>
                </a:solidFill>
                <a:latin typeface="Arial" charset="0"/>
              </a:defRPr>
            </a:lvl6pPr>
            <a:lvl7pPr marL="914400" algn="l" rtl="0" fontAlgn="base">
              <a:spcBef>
                <a:spcPct val="0"/>
              </a:spcBef>
              <a:spcAft>
                <a:spcPct val="0"/>
              </a:spcAft>
              <a:defRPr sz="3200">
                <a:solidFill>
                  <a:srgbClr val="1D238F"/>
                </a:solidFill>
                <a:latin typeface="Arial" charset="0"/>
              </a:defRPr>
            </a:lvl7pPr>
            <a:lvl8pPr marL="1371600" algn="l" rtl="0" fontAlgn="base">
              <a:spcBef>
                <a:spcPct val="0"/>
              </a:spcBef>
              <a:spcAft>
                <a:spcPct val="0"/>
              </a:spcAft>
              <a:defRPr sz="3200">
                <a:solidFill>
                  <a:srgbClr val="1D238F"/>
                </a:solidFill>
                <a:latin typeface="Arial" charset="0"/>
              </a:defRPr>
            </a:lvl8pPr>
            <a:lvl9pPr marL="1828800" algn="l" rtl="0" fontAlgn="base">
              <a:spcBef>
                <a:spcPct val="0"/>
              </a:spcBef>
              <a:spcAft>
                <a:spcPct val="0"/>
              </a:spcAft>
              <a:defRPr sz="3200">
                <a:solidFill>
                  <a:srgbClr val="1D238F"/>
                </a:solidFill>
                <a:latin typeface="Arial" charset="0"/>
              </a:defRPr>
            </a:lvl9pPr>
          </a:lstStyle>
          <a:p>
            <a:r>
              <a:rPr lang="it-IT" dirty="0"/>
              <a:t>Euro area: the </a:t>
            </a:r>
            <a:r>
              <a:rPr lang="it-IT" dirty="0" err="1"/>
              <a:t>delayed</a:t>
            </a:r>
            <a:r>
              <a:rPr lang="it-IT" dirty="0"/>
              <a:t> </a:t>
            </a:r>
            <a:r>
              <a:rPr lang="it-IT" dirty="0" err="1"/>
              <a:t>response</a:t>
            </a:r>
            <a:r>
              <a:rPr lang="it-IT" dirty="0"/>
              <a:t> of </a:t>
            </a:r>
            <a:r>
              <a:rPr lang="it-IT" dirty="0" err="1"/>
              <a:t>wages</a:t>
            </a:r>
            <a:r>
              <a:rPr lang="it-IT" dirty="0"/>
              <a:t> </a:t>
            </a:r>
            <a:r>
              <a:rPr lang="it-IT" dirty="0" err="1"/>
              <a:t>allowed</a:t>
            </a:r>
            <a:r>
              <a:rPr lang="it-IT" dirty="0"/>
              <a:t> prices to slow down after the </a:t>
            </a:r>
            <a:r>
              <a:rPr lang="it-IT" dirty="0" err="1"/>
              <a:t>acceleration</a:t>
            </a:r>
            <a:r>
              <a:rPr lang="it-IT" dirty="0"/>
              <a:t> in 2022. </a:t>
            </a:r>
            <a:r>
              <a:rPr lang="it-IT" dirty="0" err="1"/>
              <a:t>Wages</a:t>
            </a:r>
            <a:r>
              <a:rPr lang="it-IT" dirty="0"/>
              <a:t> </a:t>
            </a:r>
            <a:r>
              <a:rPr lang="it-IT" dirty="0" err="1"/>
              <a:t>increased</a:t>
            </a:r>
            <a:r>
              <a:rPr lang="it-IT" dirty="0"/>
              <a:t> </a:t>
            </a:r>
            <a:r>
              <a:rPr lang="it-IT" dirty="0" err="1"/>
              <a:t>when</a:t>
            </a:r>
            <a:r>
              <a:rPr lang="it-IT" dirty="0"/>
              <a:t> </a:t>
            </a:r>
            <a:r>
              <a:rPr lang="it-IT" dirty="0" err="1"/>
              <a:t>other</a:t>
            </a:r>
            <a:r>
              <a:rPr lang="it-IT" dirty="0"/>
              <a:t> costs </a:t>
            </a:r>
            <a:r>
              <a:rPr lang="it-IT" dirty="0" err="1"/>
              <a:t>were</a:t>
            </a:r>
            <a:r>
              <a:rPr lang="it-IT" dirty="0"/>
              <a:t> </a:t>
            </a:r>
            <a:r>
              <a:rPr lang="it-IT" dirty="0" err="1"/>
              <a:t>already</a:t>
            </a:r>
            <a:r>
              <a:rPr lang="it-IT" dirty="0"/>
              <a:t> </a:t>
            </a:r>
            <a:r>
              <a:rPr lang="it-IT" dirty="0" err="1"/>
              <a:t>declining</a:t>
            </a:r>
            <a:endParaRPr lang="en-GB" dirty="0"/>
          </a:p>
        </p:txBody>
      </p:sp>
      <p:pic>
        <p:nvPicPr>
          <p:cNvPr id="2" name="Immagine 1">
            <a:extLst>
              <a:ext uri="{FF2B5EF4-FFF2-40B4-BE49-F238E27FC236}">
                <a16:creationId xmlns:a16="http://schemas.microsoft.com/office/drawing/2014/main" id="{47924D2B-BB85-1950-CDE6-67B753F7AF04}"/>
              </a:ext>
            </a:extLst>
          </p:cNvPr>
          <p:cNvPicPr>
            <a:picLocks noChangeAspect="1"/>
          </p:cNvPicPr>
          <p:nvPr/>
        </p:nvPicPr>
        <p:blipFill>
          <a:blip r:embed="rId3"/>
          <a:stretch>
            <a:fillRect/>
          </a:stretch>
        </p:blipFill>
        <p:spPr>
          <a:xfrm>
            <a:off x="10442653" y="6410848"/>
            <a:ext cx="1557174" cy="359066"/>
          </a:xfrm>
          <a:prstGeom prst="rect">
            <a:avLst/>
          </a:prstGeom>
        </p:spPr>
      </p:pic>
      <p:pic>
        <p:nvPicPr>
          <p:cNvPr id="10" name="Immagine 9" descr="Immagine che contiene testo, diagramma, Diagramma, linea&#10;&#10;Il contenuto generato dall'IA potrebbe non essere corretto.">
            <a:extLst>
              <a:ext uri="{FF2B5EF4-FFF2-40B4-BE49-F238E27FC236}">
                <a16:creationId xmlns:a16="http://schemas.microsoft.com/office/drawing/2014/main" id="{21ADDF34-6EA5-E903-048C-D84220A49F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5754" y="1655078"/>
            <a:ext cx="9246899" cy="5202922"/>
          </a:xfrm>
          <a:prstGeom prst="rect">
            <a:avLst/>
          </a:prstGeom>
        </p:spPr>
      </p:pic>
    </p:spTree>
    <p:extLst>
      <p:ext uri="{BB962C8B-B14F-4D97-AF65-F5344CB8AC3E}">
        <p14:creationId xmlns:p14="http://schemas.microsoft.com/office/powerpoint/2010/main" val="448615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2443D-7EEC-3F21-7BA9-7BAEC60E88EA}"/>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61E33311-C5E5-D198-5D5B-CB8800E8CAF9}"/>
              </a:ext>
            </a:extLst>
          </p:cNvPr>
          <p:cNvSpPr txBox="1">
            <a:spLocks noChangeArrowheads="1"/>
          </p:cNvSpPr>
          <p:nvPr/>
        </p:nvSpPr>
        <p:spPr bwMode="auto">
          <a:xfrm>
            <a:off x="153387" y="-1"/>
            <a:ext cx="11786062" cy="994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rtlCol="0" anchor="ctr" anchorCtr="0" compatLnSpc="1">
            <a:prstTxWarp prst="textNoShape">
              <a:avLst/>
            </a:prstTxWarp>
            <a:noAutofit/>
          </a:bodyPr>
          <a:lstStyle>
            <a:lvl1pPr algn="l" rtl="0" eaLnBrk="0" fontAlgn="base" hangingPunct="0">
              <a:spcBef>
                <a:spcPct val="0"/>
              </a:spcBef>
              <a:spcAft>
                <a:spcPct val="0"/>
              </a:spcAft>
              <a:defRPr sz="3200">
                <a:solidFill>
                  <a:srgbClr val="1D238F"/>
                </a:solidFill>
                <a:latin typeface="Arial" charset="0"/>
                <a:ea typeface="ＭＳ Ｐゴシック" charset="0"/>
                <a:cs typeface="+mj-cs"/>
              </a:defRPr>
            </a:lvl1pPr>
            <a:lvl2pPr algn="l" rtl="0" eaLnBrk="0" fontAlgn="base" hangingPunct="0">
              <a:spcBef>
                <a:spcPct val="0"/>
              </a:spcBef>
              <a:spcAft>
                <a:spcPct val="0"/>
              </a:spcAft>
              <a:defRPr sz="3200">
                <a:solidFill>
                  <a:srgbClr val="1D238F"/>
                </a:solidFill>
                <a:latin typeface="Arial" charset="0"/>
                <a:ea typeface="ＭＳ Ｐゴシック" charset="0"/>
              </a:defRPr>
            </a:lvl2pPr>
            <a:lvl3pPr algn="l" rtl="0" eaLnBrk="0" fontAlgn="base" hangingPunct="0">
              <a:spcBef>
                <a:spcPct val="0"/>
              </a:spcBef>
              <a:spcAft>
                <a:spcPct val="0"/>
              </a:spcAft>
              <a:defRPr sz="3200">
                <a:solidFill>
                  <a:srgbClr val="1D238F"/>
                </a:solidFill>
                <a:latin typeface="Arial" charset="0"/>
                <a:ea typeface="ＭＳ Ｐゴシック" charset="0"/>
              </a:defRPr>
            </a:lvl3pPr>
            <a:lvl4pPr algn="l" rtl="0" eaLnBrk="0" fontAlgn="base" hangingPunct="0">
              <a:spcBef>
                <a:spcPct val="0"/>
              </a:spcBef>
              <a:spcAft>
                <a:spcPct val="0"/>
              </a:spcAft>
              <a:defRPr sz="3200">
                <a:solidFill>
                  <a:srgbClr val="1D238F"/>
                </a:solidFill>
                <a:latin typeface="Arial" charset="0"/>
                <a:ea typeface="ＭＳ Ｐゴシック" charset="0"/>
              </a:defRPr>
            </a:lvl4pPr>
            <a:lvl5pPr algn="l" rtl="0" eaLnBrk="0" fontAlgn="base" hangingPunct="0">
              <a:spcBef>
                <a:spcPct val="0"/>
              </a:spcBef>
              <a:spcAft>
                <a:spcPct val="0"/>
              </a:spcAft>
              <a:defRPr sz="3200">
                <a:solidFill>
                  <a:srgbClr val="1D238F"/>
                </a:solidFill>
                <a:latin typeface="Arial" charset="0"/>
                <a:ea typeface="ＭＳ Ｐゴシック" charset="0"/>
              </a:defRPr>
            </a:lvl5pPr>
            <a:lvl6pPr marL="457200" algn="l" rtl="0" fontAlgn="base">
              <a:spcBef>
                <a:spcPct val="0"/>
              </a:spcBef>
              <a:spcAft>
                <a:spcPct val="0"/>
              </a:spcAft>
              <a:defRPr sz="3200">
                <a:solidFill>
                  <a:srgbClr val="1D238F"/>
                </a:solidFill>
                <a:latin typeface="Arial" charset="0"/>
              </a:defRPr>
            </a:lvl6pPr>
            <a:lvl7pPr marL="914400" algn="l" rtl="0" fontAlgn="base">
              <a:spcBef>
                <a:spcPct val="0"/>
              </a:spcBef>
              <a:spcAft>
                <a:spcPct val="0"/>
              </a:spcAft>
              <a:defRPr sz="3200">
                <a:solidFill>
                  <a:srgbClr val="1D238F"/>
                </a:solidFill>
                <a:latin typeface="Arial" charset="0"/>
              </a:defRPr>
            </a:lvl7pPr>
            <a:lvl8pPr marL="1371600" algn="l" rtl="0" fontAlgn="base">
              <a:spcBef>
                <a:spcPct val="0"/>
              </a:spcBef>
              <a:spcAft>
                <a:spcPct val="0"/>
              </a:spcAft>
              <a:defRPr sz="3200">
                <a:solidFill>
                  <a:srgbClr val="1D238F"/>
                </a:solidFill>
                <a:latin typeface="Arial" charset="0"/>
              </a:defRPr>
            </a:lvl8pPr>
            <a:lvl9pPr marL="1828800" algn="l" rtl="0" fontAlgn="base">
              <a:spcBef>
                <a:spcPct val="0"/>
              </a:spcBef>
              <a:spcAft>
                <a:spcPct val="0"/>
              </a:spcAft>
              <a:defRPr sz="3200">
                <a:solidFill>
                  <a:srgbClr val="1D238F"/>
                </a:solidFill>
                <a:latin typeface="Arial" charset="0"/>
              </a:defRPr>
            </a:lvl9pPr>
          </a:lstStyle>
          <a:p>
            <a:r>
              <a:rPr lang="en-US" dirty="0"/>
              <a:t>Real wages are back to pre-shock levels — but still below their pre-shock trend</a:t>
            </a:r>
            <a:endParaRPr lang="en-GB" dirty="0"/>
          </a:p>
        </p:txBody>
      </p:sp>
      <p:pic>
        <p:nvPicPr>
          <p:cNvPr id="4" name="Immagine 3">
            <a:extLst>
              <a:ext uri="{FF2B5EF4-FFF2-40B4-BE49-F238E27FC236}">
                <a16:creationId xmlns:a16="http://schemas.microsoft.com/office/drawing/2014/main" id="{82974395-FD6C-0153-8E0E-8BE868906D2D}"/>
              </a:ext>
            </a:extLst>
          </p:cNvPr>
          <p:cNvPicPr>
            <a:picLocks noChangeAspect="1"/>
          </p:cNvPicPr>
          <p:nvPr/>
        </p:nvPicPr>
        <p:blipFill>
          <a:blip r:embed="rId3"/>
          <a:stretch>
            <a:fillRect/>
          </a:stretch>
        </p:blipFill>
        <p:spPr>
          <a:xfrm>
            <a:off x="10475761" y="6508016"/>
            <a:ext cx="1517787" cy="349984"/>
          </a:xfrm>
          <a:prstGeom prst="rect">
            <a:avLst/>
          </a:prstGeom>
        </p:spPr>
      </p:pic>
      <p:pic>
        <p:nvPicPr>
          <p:cNvPr id="5" name="Immagine 4" descr="Immagine che contiene testo, diagramma, linea, mappa&#10;&#10;Il contenuto generato dall'IA potrebbe non essere corretto.">
            <a:extLst>
              <a:ext uri="{FF2B5EF4-FFF2-40B4-BE49-F238E27FC236}">
                <a16:creationId xmlns:a16="http://schemas.microsoft.com/office/drawing/2014/main" id="{C5614C83-1799-E33A-8030-42AA356432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5947" y="1220372"/>
            <a:ext cx="9239814" cy="5543888"/>
          </a:xfrm>
          <a:prstGeom prst="rect">
            <a:avLst/>
          </a:prstGeom>
        </p:spPr>
      </p:pic>
    </p:spTree>
    <p:extLst>
      <p:ext uri="{BB962C8B-B14F-4D97-AF65-F5344CB8AC3E}">
        <p14:creationId xmlns:p14="http://schemas.microsoft.com/office/powerpoint/2010/main" val="3970845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A1276-97EE-9264-77CF-FC8FA2294206}"/>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EB949893-C060-AC21-B14F-1A774B2D7217}"/>
              </a:ext>
            </a:extLst>
          </p:cNvPr>
          <p:cNvSpPr txBox="1">
            <a:spLocks noChangeArrowheads="1"/>
          </p:cNvSpPr>
          <p:nvPr/>
        </p:nvSpPr>
        <p:spPr bwMode="auto">
          <a:xfrm>
            <a:off x="153387" y="-1"/>
            <a:ext cx="11701729" cy="1147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rtlCol="0" anchor="ctr" anchorCtr="0" compatLnSpc="1">
            <a:prstTxWarp prst="textNoShape">
              <a:avLst/>
            </a:prstTxWarp>
            <a:noAutofit/>
          </a:bodyPr>
          <a:lstStyle>
            <a:lvl1pPr algn="l" rtl="0" eaLnBrk="0" fontAlgn="base" hangingPunct="0">
              <a:spcBef>
                <a:spcPct val="0"/>
              </a:spcBef>
              <a:spcAft>
                <a:spcPct val="0"/>
              </a:spcAft>
              <a:defRPr sz="3200">
                <a:solidFill>
                  <a:srgbClr val="1D238F"/>
                </a:solidFill>
                <a:latin typeface="Arial" charset="0"/>
                <a:ea typeface="ＭＳ Ｐゴシック" charset="0"/>
                <a:cs typeface="+mj-cs"/>
              </a:defRPr>
            </a:lvl1pPr>
            <a:lvl2pPr algn="l" rtl="0" eaLnBrk="0" fontAlgn="base" hangingPunct="0">
              <a:spcBef>
                <a:spcPct val="0"/>
              </a:spcBef>
              <a:spcAft>
                <a:spcPct val="0"/>
              </a:spcAft>
              <a:defRPr sz="3200">
                <a:solidFill>
                  <a:srgbClr val="1D238F"/>
                </a:solidFill>
                <a:latin typeface="Arial" charset="0"/>
                <a:ea typeface="ＭＳ Ｐゴシック" charset="0"/>
              </a:defRPr>
            </a:lvl2pPr>
            <a:lvl3pPr algn="l" rtl="0" eaLnBrk="0" fontAlgn="base" hangingPunct="0">
              <a:spcBef>
                <a:spcPct val="0"/>
              </a:spcBef>
              <a:spcAft>
                <a:spcPct val="0"/>
              </a:spcAft>
              <a:defRPr sz="3200">
                <a:solidFill>
                  <a:srgbClr val="1D238F"/>
                </a:solidFill>
                <a:latin typeface="Arial" charset="0"/>
                <a:ea typeface="ＭＳ Ｐゴシック" charset="0"/>
              </a:defRPr>
            </a:lvl3pPr>
            <a:lvl4pPr algn="l" rtl="0" eaLnBrk="0" fontAlgn="base" hangingPunct="0">
              <a:spcBef>
                <a:spcPct val="0"/>
              </a:spcBef>
              <a:spcAft>
                <a:spcPct val="0"/>
              </a:spcAft>
              <a:defRPr sz="3200">
                <a:solidFill>
                  <a:srgbClr val="1D238F"/>
                </a:solidFill>
                <a:latin typeface="Arial" charset="0"/>
                <a:ea typeface="ＭＳ Ｐゴシック" charset="0"/>
              </a:defRPr>
            </a:lvl4pPr>
            <a:lvl5pPr algn="l" rtl="0" eaLnBrk="0" fontAlgn="base" hangingPunct="0">
              <a:spcBef>
                <a:spcPct val="0"/>
              </a:spcBef>
              <a:spcAft>
                <a:spcPct val="0"/>
              </a:spcAft>
              <a:defRPr sz="3200">
                <a:solidFill>
                  <a:srgbClr val="1D238F"/>
                </a:solidFill>
                <a:latin typeface="Arial" charset="0"/>
                <a:ea typeface="ＭＳ Ｐゴシック" charset="0"/>
              </a:defRPr>
            </a:lvl5pPr>
            <a:lvl6pPr marL="457200" algn="l" rtl="0" fontAlgn="base">
              <a:spcBef>
                <a:spcPct val="0"/>
              </a:spcBef>
              <a:spcAft>
                <a:spcPct val="0"/>
              </a:spcAft>
              <a:defRPr sz="3200">
                <a:solidFill>
                  <a:srgbClr val="1D238F"/>
                </a:solidFill>
                <a:latin typeface="Arial" charset="0"/>
              </a:defRPr>
            </a:lvl6pPr>
            <a:lvl7pPr marL="914400" algn="l" rtl="0" fontAlgn="base">
              <a:spcBef>
                <a:spcPct val="0"/>
              </a:spcBef>
              <a:spcAft>
                <a:spcPct val="0"/>
              </a:spcAft>
              <a:defRPr sz="3200">
                <a:solidFill>
                  <a:srgbClr val="1D238F"/>
                </a:solidFill>
                <a:latin typeface="Arial" charset="0"/>
              </a:defRPr>
            </a:lvl7pPr>
            <a:lvl8pPr marL="1371600" algn="l" rtl="0" fontAlgn="base">
              <a:spcBef>
                <a:spcPct val="0"/>
              </a:spcBef>
              <a:spcAft>
                <a:spcPct val="0"/>
              </a:spcAft>
              <a:defRPr sz="3200">
                <a:solidFill>
                  <a:srgbClr val="1D238F"/>
                </a:solidFill>
                <a:latin typeface="Arial" charset="0"/>
              </a:defRPr>
            </a:lvl8pPr>
            <a:lvl9pPr marL="1828800" algn="l" rtl="0" fontAlgn="base">
              <a:spcBef>
                <a:spcPct val="0"/>
              </a:spcBef>
              <a:spcAft>
                <a:spcPct val="0"/>
              </a:spcAft>
              <a:defRPr sz="3200">
                <a:solidFill>
                  <a:srgbClr val="1D238F"/>
                </a:solidFill>
                <a:latin typeface="Arial" charset="0"/>
              </a:defRPr>
            </a:lvl9pPr>
          </a:lstStyle>
          <a:p>
            <a:r>
              <a:rPr lang="en-US" dirty="0"/>
              <a:t>Relative input prices </a:t>
            </a:r>
            <a:r>
              <a:rPr lang="en-US" dirty="0" err="1"/>
              <a:t>favoured</a:t>
            </a:r>
            <a:r>
              <a:rPr lang="en-US" dirty="0"/>
              <a:t> </a:t>
            </a:r>
            <a:r>
              <a:rPr lang="en-US" dirty="0" err="1"/>
              <a:t>labour</a:t>
            </a:r>
            <a:r>
              <a:rPr lang="en-US" dirty="0"/>
              <a:t> hoarding over capital deepening</a:t>
            </a:r>
            <a:endParaRPr lang="en-GB" dirty="0"/>
          </a:p>
        </p:txBody>
      </p:sp>
      <p:pic>
        <p:nvPicPr>
          <p:cNvPr id="9" name="Immagine 8">
            <a:extLst>
              <a:ext uri="{FF2B5EF4-FFF2-40B4-BE49-F238E27FC236}">
                <a16:creationId xmlns:a16="http://schemas.microsoft.com/office/drawing/2014/main" id="{0D6D9C93-369C-4DD1-9D8D-DA82E2364947}"/>
              </a:ext>
            </a:extLst>
          </p:cNvPr>
          <p:cNvPicPr>
            <a:picLocks noChangeAspect="1"/>
          </p:cNvPicPr>
          <p:nvPr/>
        </p:nvPicPr>
        <p:blipFill>
          <a:blip r:embed="rId3"/>
          <a:stretch>
            <a:fillRect/>
          </a:stretch>
        </p:blipFill>
        <p:spPr>
          <a:xfrm>
            <a:off x="10471783" y="6424862"/>
            <a:ext cx="1612213" cy="371757"/>
          </a:xfrm>
          <a:prstGeom prst="rect">
            <a:avLst/>
          </a:prstGeom>
        </p:spPr>
      </p:pic>
      <p:pic>
        <p:nvPicPr>
          <p:cNvPr id="6" name="Immagine 5" descr="Immagine che contiene testo, diagramma, Diagramma, linea&#10;&#10;Il contenuto generato dall'IA potrebbe non essere corretto.">
            <a:extLst>
              <a:ext uri="{FF2B5EF4-FFF2-40B4-BE49-F238E27FC236}">
                <a16:creationId xmlns:a16="http://schemas.microsoft.com/office/drawing/2014/main" id="{8F9E5915-257F-A70A-C749-4E10AD0CC92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87751" y="1128185"/>
            <a:ext cx="5296677" cy="5296677"/>
          </a:xfrm>
          <a:prstGeom prst="rect">
            <a:avLst/>
          </a:prstGeom>
        </p:spPr>
      </p:pic>
      <p:pic>
        <p:nvPicPr>
          <p:cNvPr id="12" name="Immagine 11" descr="Immagine che contiene testo, diagramma, linea, mappa&#10;&#10;Il contenuto generato dall'IA potrebbe non essere corretto.">
            <a:extLst>
              <a:ext uri="{FF2B5EF4-FFF2-40B4-BE49-F238E27FC236}">
                <a16:creationId xmlns:a16="http://schemas.microsoft.com/office/drawing/2014/main" id="{570AACD1-8CCC-5FC9-470C-7F10907E39A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8253" y="1147010"/>
            <a:ext cx="5575998" cy="5575998"/>
          </a:xfrm>
          <a:prstGeom prst="rect">
            <a:avLst/>
          </a:prstGeom>
        </p:spPr>
      </p:pic>
    </p:spTree>
    <p:extLst>
      <p:ext uri="{BB962C8B-B14F-4D97-AF65-F5344CB8AC3E}">
        <p14:creationId xmlns:p14="http://schemas.microsoft.com/office/powerpoint/2010/main" val="2575876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980E48-D607-C0D9-0087-51875DA2D4F8}"/>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70654141-5F71-F537-9327-35EA712B6F65}"/>
              </a:ext>
            </a:extLst>
          </p:cNvPr>
          <p:cNvSpPr txBox="1">
            <a:spLocks noChangeArrowheads="1"/>
          </p:cNvSpPr>
          <p:nvPr/>
        </p:nvSpPr>
        <p:spPr bwMode="auto">
          <a:xfrm>
            <a:off x="153387" y="0"/>
            <a:ext cx="11794103" cy="93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rtlCol="0" anchor="ctr" anchorCtr="0" compatLnSpc="1">
            <a:prstTxWarp prst="textNoShape">
              <a:avLst/>
            </a:prstTxWarp>
            <a:noAutofit/>
          </a:bodyPr>
          <a:lstStyle>
            <a:lvl1pPr algn="l" rtl="0" eaLnBrk="0" fontAlgn="base" hangingPunct="0">
              <a:spcBef>
                <a:spcPct val="0"/>
              </a:spcBef>
              <a:spcAft>
                <a:spcPct val="0"/>
              </a:spcAft>
              <a:defRPr sz="3200">
                <a:solidFill>
                  <a:srgbClr val="1D238F"/>
                </a:solidFill>
                <a:latin typeface="Arial" charset="0"/>
                <a:ea typeface="ＭＳ Ｐゴシック" charset="0"/>
                <a:cs typeface="+mj-cs"/>
              </a:defRPr>
            </a:lvl1pPr>
            <a:lvl2pPr algn="l" rtl="0" eaLnBrk="0" fontAlgn="base" hangingPunct="0">
              <a:spcBef>
                <a:spcPct val="0"/>
              </a:spcBef>
              <a:spcAft>
                <a:spcPct val="0"/>
              </a:spcAft>
              <a:defRPr sz="3200">
                <a:solidFill>
                  <a:srgbClr val="1D238F"/>
                </a:solidFill>
                <a:latin typeface="Arial" charset="0"/>
                <a:ea typeface="ＭＳ Ｐゴシック" charset="0"/>
              </a:defRPr>
            </a:lvl2pPr>
            <a:lvl3pPr algn="l" rtl="0" eaLnBrk="0" fontAlgn="base" hangingPunct="0">
              <a:spcBef>
                <a:spcPct val="0"/>
              </a:spcBef>
              <a:spcAft>
                <a:spcPct val="0"/>
              </a:spcAft>
              <a:defRPr sz="3200">
                <a:solidFill>
                  <a:srgbClr val="1D238F"/>
                </a:solidFill>
                <a:latin typeface="Arial" charset="0"/>
                <a:ea typeface="ＭＳ Ｐゴシック" charset="0"/>
              </a:defRPr>
            </a:lvl3pPr>
            <a:lvl4pPr algn="l" rtl="0" eaLnBrk="0" fontAlgn="base" hangingPunct="0">
              <a:spcBef>
                <a:spcPct val="0"/>
              </a:spcBef>
              <a:spcAft>
                <a:spcPct val="0"/>
              </a:spcAft>
              <a:defRPr sz="3200">
                <a:solidFill>
                  <a:srgbClr val="1D238F"/>
                </a:solidFill>
                <a:latin typeface="Arial" charset="0"/>
                <a:ea typeface="ＭＳ Ｐゴシック" charset="0"/>
              </a:defRPr>
            </a:lvl4pPr>
            <a:lvl5pPr algn="l" rtl="0" eaLnBrk="0" fontAlgn="base" hangingPunct="0">
              <a:spcBef>
                <a:spcPct val="0"/>
              </a:spcBef>
              <a:spcAft>
                <a:spcPct val="0"/>
              </a:spcAft>
              <a:defRPr sz="3200">
                <a:solidFill>
                  <a:srgbClr val="1D238F"/>
                </a:solidFill>
                <a:latin typeface="Arial" charset="0"/>
                <a:ea typeface="ＭＳ Ｐゴシック" charset="0"/>
              </a:defRPr>
            </a:lvl5pPr>
            <a:lvl6pPr marL="457200" algn="l" rtl="0" fontAlgn="base">
              <a:spcBef>
                <a:spcPct val="0"/>
              </a:spcBef>
              <a:spcAft>
                <a:spcPct val="0"/>
              </a:spcAft>
              <a:defRPr sz="3200">
                <a:solidFill>
                  <a:srgbClr val="1D238F"/>
                </a:solidFill>
                <a:latin typeface="Arial" charset="0"/>
              </a:defRPr>
            </a:lvl6pPr>
            <a:lvl7pPr marL="914400" algn="l" rtl="0" fontAlgn="base">
              <a:spcBef>
                <a:spcPct val="0"/>
              </a:spcBef>
              <a:spcAft>
                <a:spcPct val="0"/>
              </a:spcAft>
              <a:defRPr sz="3200">
                <a:solidFill>
                  <a:srgbClr val="1D238F"/>
                </a:solidFill>
                <a:latin typeface="Arial" charset="0"/>
              </a:defRPr>
            </a:lvl7pPr>
            <a:lvl8pPr marL="1371600" algn="l" rtl="0" fontAlgn="base">
              <a:spcBef>
                <a:spcPct val="0"/>
              </a:spcBef>
              <a:spcAft>
                <a:spcPct val="0"/>
              </a:spcAft>
              <a:defRPr sz="3200">
                <a:solidFill>
                  <a:srgbClr val="1D238F"/>
                </a:solidFill>
                <a:latin typeface="Arial" charset="0"/>
              </a:defRPr>
            </a:lvl8pPr>
            <a:lvl9pPr marL="1828800" algn="l" rtl="0" fontAlgn="base">
              <a:spcBef>
                <a:spcPct val="0"/>
              </a:spcBef>
              <a:spcAft>
                <a:spcPct val="0"/>
              </a:spcAft>
              <a:defRPr sz="3200">
                <a:solidFill>
                  <a:srgbClr val="1D238F"/>
                </a:solidFill>
                <a:latin typeface="Arial" charset="0"/>
              </a:defRPr>
            </a:lvl9pPr>
          </a:lstStyle>
          <a:p>
            <a:r>
              <a:rPr lang="en-US" dirty="0"/>
              <a:t>Employment resilience came with a productivity cost</a:t>
            </a:r>
            <a:endParaRPr lang="en-GB" dirty="0"/>
          </a:p>
        </p:txBody>
      </p:sp>
      <p:pic>
        <p:nvPicPr>
          <p:cNvPr id="6" name="Immagine 5" descr="Immagine che contiene testo, linea, diagramma, Carattere&#10;&#10;Il contenuto generato dall'IA potrebbe non essere corretto.">
            <a:extLst>
              <a:ext uri="{FF2B5EF4-FFF2-40B4-BE49-F238E27FC236}">
                <a16:creationId xmlns:a16="http://schemas.microsoft.com/office/drawing/2014/main" id="{664E212E-96D0-C4A8-597E-BA8CF4B960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5221" y="1047421"/>
            <a:ext cx="10113129" cy="5690320"/>
          </a:xfrm>
          <a:prstGeom prst="rect">
            <a:avLst/>
          </a:prstGeom>
        </p:spPr>
      </p:pic>
      <p:pic>
        <p:nvPicPr>
          <p:cNvPr id="7" name="Immagine 6">
            <a:extLst>
              <a:ext uri="{FF2B5EF4-FFF2-40B4-BE49-F238E27FC236}">
                <a16:creationId xmlns:a16="http://schemas.microsoft.com/office/drawing/2014/main" id="{B6A413E7-127A-4A15-CD81-38E6F53024D7}"/>
              </a:ext>
            </a:extLst>
          </p:cNvPr>
          <p:cNvPicPr>
            <a:picLocks noChangeAspect="1"/>
          </p:cNvPicPr>
          <p:nvPr/>
        </p:nvPicPr>
        <p:blipFill>
          <a:blip r:embed="rId4"/>
          <a:stretch>
            <a:fillRect/>
          </a:stretch>
        </p:blipFill>
        <p:spPr>
          <a:xfrm>
            <a:off x="10343705" y="6189784"/>
            <a:ext cx="1709292" cy="394143"/>
          </a:xfrm>
          <a:prstGeom prst="rect">
            <a:avLst/>
          </a:prstGeom>
        </p:spPr>
      </p:pic>
    </p:spTree>
    <p:extLst>
      <p:ext uri="{BB962C8B-B14F-4D97-AF65-F5344CB8AC3E}">
        <p14:creationId xmlns:p14="http://schemas.microsoft.com/office/powerpoint/2010/main" val="5131567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045A51-217E-04F1-188A-A3A0D7E19F37}"/>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73D2BC94-E530-6442-DB1A-BCE647978E56}"/>
              </a:ext>
            </a:extLst>
          </p:cNvPr>
          <p:cNvSpPr txBox="1">
            <a:spLocks noChangeArrowheads="1"/>
          </p:cNvSpPr>
          <p:nvPr/>
        </p:nvSpPr>
        <p:spPr bwMode="auto">
          <a:xfrm>
            <a:off x="233598" y="266776"/>
            <a:ext cx="11958402" cy="93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rtlCol="0" anchor="ctr" anchorCtr="0" compatLnSpc="1">
            <a:prstTxWarp prst="textNoShape">
              <a:avLst/>
            </a:prstTxWarp>
            <a:noAutofit/>
          </a:bodyPr>
          <a:lstStyle>
            <a:lvl1pPr algn="l" rtl="0" eaLnBrk="0" fontAlgn="base" hangingPunct="0">
              <a:spcBef>
                <a:spcPct val="0"/>
              </a:spcBef>
              <a:spcAft>
                <a:spcPct val="0"/>
              </a:spcAft>
              <a:defRPr sz="3200">
                <a:solidFill>
                  <a:srgbClr val="1D238F"/>
                </a:solidFill>
                <a:latin typeface="Arial" charset="0"/>
                <a:ea typeface="ＭＳ Ｐゴシック" charset="0"/>
                <a:cs typeface="+mj-cs"/>
              </a:defRPr>
            </a:lvl1pPr>
            <a:lvl2pPr algn="l" rtl="0" eaLnBrk="0" fontAlgn="base" hangingPunct="0">
              <a:spcBef>
                <a:spcPct val="0"/>
              </a:spcBef>
              <a:spcAft>
                <a:spcPct val="0"/>
              </a:spcAft>
              <a:defRPr sz="3200">
                <a:solidFill>
                  <a:srgbClr val="1D238F"/>
                </a:solidFill>
                <a:latin typeface="Arial" charset="0"/>
                <a:ea typeface="ＭＳ Ｐゴシック" charset="0"/>
              </a:defRPr>
            </a:lvl2pPr>
            <a:lvl3pPr algn="l" rtl="0" eaLnBrk="0" fontAlgn="base" hangingPunct="0">
              <a:spcBef>
                <a:spcPct val="0"/>
              </a:spcBef>
              <a:spcAft>
                <a:spcPct val="0"/>
              </a:spcAft>
              <a:defRPr sz="3200">
                <a:solidFill>
                  <a:srgbClr val="1D238F"/>
                </a:solidFill>
                <a:latin typeface="Arial" charset="0"/>
                <a:ea typeface="ＭＳ Ｐゴシック" charset="0"/>
              </a:defRPr>
            </a:lvl3pPr>
            <a:lvl4pPr algn="l" rtl="0" eaLnBrk="0" fontAlgn="base" hangingPunct="0">
              <a:spcBef>
                <a:spcPct val="0"/>
              </a:spcBef>
              <a:spcAft>
                <a:spcPct val="0"/>
              </a:spcAft>
              <a:defRPr sz="3200">
                <a:solidFill>
                  <a:srgbClr val="1D238F"/>
                </a:solidFill>
                <a:latin typeface="Arial" charset="0"/>
                <a:ea typeface="ＭＳ Ｐゴシック" charset="0"/>
              </a:defRPr>
            </a:lvl4pPr>
            <a:lvl5pPr algn="l" rtl="0" eaLnBrk="0" fontAlgn="base" hangingPunct="0">
              <a:spcBef>
                <a:spcPct val="0"/>
              </a:spcBef>
              <a:spcAft>
                <a:spcPct val="0"/>
              </a:spcAft>
              <a:defRPr sz="3200">
                <a:solidFill>
                  <a:srgbClr val="1D238F"/>
                </a:solidFill>
                <a:latin typeface="Arial" charset="0"/>
                <a:ea typeface="ＭＳ Ｐゴシック" charset="0"/>
              </a:defRPr>
            </a:lvl5pPr>
            <a:lvl6pPr marL="457200" algn="l" rtl="0" fontAlgn="base">
              <a:spcBef>
                <a:spcPct val="0"/>
              </a:spcBef>
              <a:spcAft>
                <a:spcPct val="0"/>
              </a:spcAft>
              <a:defRPr sz="3200">
                <a:solidFill>
                  <a:srgbClr val="1D238F"/>
                </a:solidFill>
                <a:latin typeface="Arial" charset="0"/>
              </a:defRPr>
            </a:lvl6pPr>
            <a:lvl7pPr marL="914400" algn="l" rtl="0" fontAlgn="base">
              <a:spcBef>
                <a:spcPct val="0"/>
              </a:spcBef>
              <a:spcAft>
                <a:spcPct val="0"/>
              </a:spcAft>
              <a:defRPr sz="3200">
                <a:solidFill>
                  <a:srgbClr val="1D238F"/>
                </a:solidFill>
                <a:latin typeface="Arial" charset="0"/>
              </a:defRPr>
            </a:lvl7pPr>
            <a:lvl8pPr marL="1371600" algn="l" rtl="0" fontAlgn="base">
              <a:spcBef>
                <a:spcPct val="0"/>
              </a:spcBef>
              <a:spcAft>
                <a:spcPct val="0"/>
              </a:spcAft>
              <a:defRPr sz="3200">
                <a:solidFill>
                  <a:srgbClr val="1D238F"/>
                </a:solidFill>
                <a:latin typeface="Arial" charset="0"/>
              </a:defRPr>
            </a:lvl8pPr>
            <a:lvl9pPr marL="1828800" algn="l" rtl="0" fontAlgn="base">
              <a:spcBef>
                <a:spcPct val="0"/>
              </a:spcBef>
              <a:spcAft>
                <a:spcPct val="0"/>
              </a:spcAft>
              <a:defRPr sz="3200">
                <a:solidFill>
                  <a:srgbClr val="1D238F"/>
                </a:solidFill>
                <a:latin typeface="Arial" charset="0"/>
              </a:defRPr>
            </a:lvl9pPr>
          </a:lstStyle>
          <a:p>
            <a:r>
              <a:rPr lang="en-US" dirty="0"/>
              <a:t>The euro area faces a second energy shock with real wages still fragile</a:t>
            </a:r>
            <a:endParaRPr lang="en-GB" dirty="0"/>
          </a:p>
        </p:txBody>
      </p:sp>
      <p:pic>
        <p:nvPicPr>
          <p:cNvPr id="2" name="Immagine 1">
            <a:extLst>
              <a:ext uri="{FF2B5EF4-FFF2-40B4-BE49-F238E27FC236}">
                <a16:creationId xmlns:a16="http://schemas.microsoft.com/office/drawing/2014/main" id="{576BDDD6-1F41-B4AA-A459-8D6E0698A4AE}"/>
              </a:ext>
            </a:extLst>
          </p:cNvPr>
          <p:cNvPicPr>
            <a:picLocks noChangeAspect="1"/>
          </p:cNvPicPr>
          <p:nvPr/>
        </p:nvPicPr>
        <p:blipFill>
          <a:blip r:embed="rId3"/>
          <a:stretch>
            <a:fillRect/>
          </a:stretch>
        </p:blipFill>
        <p:spPr>
          <a:xfrm>
            <a:off x="10714731" y="6416841"/>
            <a:ext cx="1477269" cy="340641"/>
          </a:xfrm>
          <a:prstGeom prst="rect">
            <a:avLst/>
          </a:prstGeom>
        </p:spPr>
      </p:pic>
      <p:pic>
        <p:nvPicPr>
          <p:cNvPr id="7" name="Immagine 6">
            <a:extLst>
              <a:ext uri="{FF2B5EF4-FFF2-40B4-BE49-F238E27FC236}">
                <a16:creationId xmlns:a16="http://schemas.microsoft.com/office/drawing/2014/main" id="{92286496-E704-1562-72EC-92CB062B638D}"/>
              </a:ext>
            </a:extLst>
          </p:cNvPr>
          <p:cNvPicPr>
            <a:picLocks noChangeAspect="1"/>
          </p:cNvPicPr>
          <p:nvPr/>
        </p:nvPicPr>
        <p:blipFill>
          <a:blip r:embed="rId4"/>
          <a:stretch>
            <a:fillRect/>
          </a:stretch>
        </p:blipFill>
        <p:spPr>
          <a:xfrm>
            <a:off x="704256" y="1512404"/>
            <a:ext cx="9937468" cy="4189896"/>
          </a:xfrm>
          <a:prstGeom prst="rect">
            <a:avLst/>
          </a:prstGeom>
        </p:spPr>
      </p:pic>
      <p:sp>
        <p:nvSpPr>
          <p:cNvPr id="8" name="CasellaDiTesto 7">
            <a:extLst>
              <a:ext uri="{FF2B5EF4-FFF2-40B4-BE49-F238E27FC236}">
                <a16:creationId xmlns:a16="http://schemas.microsoft.com/office/drawing/2014/main" id="{496F510C-D6BE-28DE-2406-32FC7421C1F7}"/>
              </a:ext>
            </a:extLst>
          </p:cNvPr>
          <p:cNvSpPr txBox="1"/>
          <p:nvPr/>
        </p:nvSpPr>
        <p:spPr>
          <a:xfrm>
            <a:off x="977900" y="6047509"/>
            <a:ext cx="5448300" cy="369332"/>
          </a:xfrm>
          <a:prstGeom prst="rect">
            <a:avLst/>
          </a:prstGeom>
          <a:noFill/>
        </p:spPr>
        <p:txBody>
          <a:bodyPr wrap="square" rtlCol="0">
            <a:spAutoFit/>
          </a:bodyPr>
          <a:lstStyle/>
          <a:p>
            <a:r>
              <a:rPr lang="it-IT" b="1" dirty="0" err="1"/>
              <a:t>Wage</a:t>
            </a:r>
            <a:r>
              <a:rPr lang="it-IT" b="1" dirty="0"/>
              <a:t> tracker: 2.6% in 2026</a:t>
            </a:r>
          </a:p>
        </p:txBody>
      </p:sp>
    </p:spTree>
    <p:extLst>
      <p:ext uri="{BB962C8B-B14F-4D97-AF65-F5344CB8AC3E}">
        <p14:creationId xmlns:p14="http://schemas.microsoft.com/office/powerpoint/2010/main" val="1055483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C2558AD2-4A44-A045-17F0-B4FDA6CEE3EF}"/>
              </a:ext>
            </a:extLst>
          </p:cNvPr>
          <p:cNvSpPr txBox="1">
            <a:spLocks noChangeArrowheads="1"/>
          </p:cNvSpPr>
          <p:nvPr/>
        </p:nvSpPr>
        <p:spPr bwMode="auto">
          <a:xfrm>
            <a:off x="153387" y="0"/>
            <a:ext cx="8784975" cy="93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rtlCol="0" anchor="ctr" anchorCtr="0" compatLnSpc="1">
            <a:prstTxWarp prst="textNoShape">
              <a:avLst/>
            </a:prstTxWarp>
            <a:noAutofit/>
          </a:bodyPr>
          <a:lstStyle>
            <a:lvl1pPr algn="l" rtl="0" eaLnBrk="0" fontAlgn="base" hangingPunct="0">
              <a:spcBef>
                <a:spcPct val="0"/>
              </a:spcBef>
              <a:spcAft>
                <a:spcPct val="0"/>
              </a:spcAft>
              <a:defRPr sz="3200">
                <a:solidFill>
                  <a:srgbClr val="1D238F"/>
                </a:solidFill>
                <a:latin typeface="Arial" charset="0"/>
                <a:ea typeface="ＭＳ Ｐゴシック" charset="0"/>
                <a:cs typeface="+mj-cs"/>
              </a:defRPr>
            </a:lvl1pPr>
            <a:lvl2pPr algn="l" rtl="0" eaLnBrk="0" fontAlgn="base" hangingPunct="0">
              <a:spcBef>
                <a:spcPct val="0"/>
              </a:spcBef>
              <a:spcAft>
                <a:spcPct val="0"/>
              </a:spcAft>
              <a:defRPr sz="3200">
                <a:solidFill>
                  <a:srgbClr val="1D238F"/>
                </a:solidFill>
                <a:latin typeface="Arial" charset="0"/>
                <a:ea typeface="ＭＳ Ｐゴシック" charset="0"/>
              </a:defRPr>
            </a:lvl2pPr>
            <a:lvl3pPr algn="l" rtl="0" eaLnBrk="0" fontAlgn="base" hangingPunct="0">
              <a:spcBef>
                <a:spcPct val="0"/>
              </a:spcBef>
              <a:spcAft>
                <a:spcPct val="0"/>
              </a:spcAft>
              <a:defRPr sz="3200">
                <a:solidFill>
                  <a:srgbClr val="1D238F"/>
                </a:solidFill>
                <a:latin typeface="Arial" charset="0"/>
                <a:ea typeface="ＭＳ Ｐゴシック" charset="0"/>
              </a:defRPr>
            </a:lvl3pPr>
            <a:lvl4pPr algn="l" rtl="0" eaLnBrk="0" fontAlgn="base" hangingPunct="0">
              <a:spcBef>
                <a:spcPct val="0"/>
              </a:spcBef>
              <a:spcAft>
                <a:spcPct val="0"/>
              </a:spcAft>
              <a:defRPr sz="3200">
                <a:solidFill>
                  <a:srgbClr val="1D238F"/>
                </a:solidFill>
                <a:latin typeface="Arial" charset="0"/>
                <a:ea typeface="ＭＳ Ｐゴシック" charset="0"/>
              </a:defRPr>
            </a:lvl4pPr>
            <a:lvl5pPr algn="l" rtl="0" eaLnBrk="0" fontAlgn="base" hangingPunct="0">
              <a:spcBef>
                <a:spcPct val="0"/>
              </a:spcBef>
              <a:spcAft>
                <a:spcPct val="0"/>
              </a:spcAft>
              <a:defRPr sz="3200">
                <a:solidFill>
                  <a:srgbClr val="1D238F"/>
                </a:solidFill>
                <a:latin typeface="Arial" charset="0"/>
                <a:ea typeface="ＭＳ Ｐゴシック" charset="0"/>
              </a:defRPr>
            </a:lvl5pPr>
            <a:lvl6pPr marL="457200" algn="l" rtl="0" fontAlgn="base">
              <a:spcBef>
                <a:spcPct val="0"/>
              </a:spcBef>
              <a:spcAft>
                <a:spcPct val="0"/>
              </a:spcAft>
              <a:defRPr sz="3200">
                <a:solidFill>
                  <a:srgbClr val="1D238F"/>
                </a:solidFill>
                <a:latin typeface="Arial" charset="0"/>
              </a:defRPr>
            </a:lvl6pPr>
            <a:lvl7pPr marL="914400" algn="l" rtl="0" fontAlgn="base">
              <a:spcBef>
                <a:spcPct val="0"/>
              </a:spcBef>
              <a:spcAft>
                <a:spcPct val="0"/>
              </a:spcAft>
              <a:defRPr sz="3200">
                <a:solidFill>
                  <a:srgbClr val="1D238F"/>
                </a:solidFill>
                <a:latin typeface="Arial" charset="0"/>
              </a:defRPr>
            </a:lvl7pPr>
            <a:lvl8pPr marL="1371600" algn="l" rtl="0" fontAlgn="base">
              <a:spcBef>
                <a:spcPct val="0"/>
              </a:spcBef>
              <a:spcAft>
                <a:spcPct val="0"/>
              </a:spcAft>
              <a:defRPr sz="3200">
                <a:solidFill>
                  <a:srgbClr val="1D238F"/>
                </a:solidFill>
                <a:latin typeface="Arial" charset="0"/>
              </a:defRPr>
            </a:lvl8pPr>
            <a:lvl9pPr marL="1828800" algn="l" rtl="0" fontAlgn="base">
              <a:spcBef>
                <a:spcPct val="0"/>
              </a:spcBef>
              <a:spcAft>
                <a:spcPct val="0"/>
              </a:spcAft>
              <a:defRPr sz="3200">
                <a:solidFill>
                  <a:srgbClr val="1D238F"/>
                </a:solidFill>
                <a:latin typeface="Arial" charset="0"/>
              </a:defRPr>
            </a:lvl9pPr>
          </a:lstStyle>
          <a:p>
            <a:r>
              <a:rPr lang="it-IT" dirty="0"/>
              <a:t>Policy challenges </a:t>
            </a:r>
            <a:r>
              <a:rPr lang="it-IT" dirty="0" err="1"/>
              <a:t>ahead</a:t>
            </a:r>
            <a:endParaRPr lang="en-US" dirty="0"/>
          </a:p>
        </p:txBody>
      </p:sp>
      <p:pic>
        <p:nvPicPr>
          <p:cNvPr id="5" name="Immagine 4">
            <a:extLst>
              <a:ext uri="{FF2B5EF4-FFF2-40B4-BE49-F238E27FC236}">
                <a16:creationId xmlns:a16="http://schemas.microsoft.com/office/drawing/2014/main" id="{D5476DCE-DB10-67B7-4DA1-C1B8DAC9221B}"/>
              </a:ext>
            </a:extLst>
          </p:cNvPr>
          <p:cNvPicPr>
            <a:picLocks noChangeAspect="1"/>
          </p:cNvPicPr>
          <p:nvPr/>
        </p:nvPicPr>
        <p:blipFill>
          <a:blip r:embed="rId2"/>
          <a:stretch>
            <a:fillRect/>
          </a:stretch>
        </p:blipFill>
        <p:spPr>
          <a:xfrm>
            <a:off x="10170695" y="6320930"/>
            <a:ext cx="1580147" cy="364363"/>
          </a:xfrm>
          <a:prstGeom prst="rect">
            <a:avLst/>
          </a:prstGeom>
        </p:spPr>
      </p:pic>
      <p:sp>
        <p:nvSpPr>
          <p:cNvPr id="6" name="Rectangle 2">
            <a:extLst>
              <a:ext uri="{FF2B5EF4-FFF2-40B4-BE49-F238E27FC236}">
                <a16:creationId xmlns:a16="http://schemas.microsoft.com/office/drawing/2014/main" id="{1DB136FD-BE1F-2517-55A6-77C4D5EF8737}"/>
              </a:ext>
            </a:extLst>
          </p:cNvPr>
          <p:cNvSpPr>
            <a:spLocks noChangeArrowheads="1"/>
          </p:cNvSpPr>
          <p:nvPr/>
        </p:nvSpPr>
        <p:spPr bwMode="auto">
          <a:xfrm>
            <a:off x="551935" y="454488"/>
            <a:ext cx="10723216"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it-IT" altLang="it-IT" sz="2400" dirty="0">
              <a:solidFill>
                <a:srgbClr val="1D238F"/>
              </a:solidFill>
              <a:latin typeface="Arial" charset="0"/>
              <a:ea typeface="ＭＳ Ｐゴシック" charset="0"/>
              <a:cs typeface="+mj-cs"/>
            </a:endParaRPr>
          </a:p>
          <a:p>
            <a:pPr lvl="0" eaLnBrk="0" fontAlgn="base" hangingPunct="0">
              <a:spcBef>
                <a:spcPct val="0"/>
              </a:spcBef>
              <a:spcAft>
                <a:spcPct val="0"/>
              </a:spcAft>
              <a:buFontTx/>
              <a:buChar char="•"/>
            </a:pPr>
            <a:r>
              <a:rPr lang="en-US" sz="2400" dirty="0">
                <a:solidFill>
                  <a:srgbClr val="1D238F"/>
                </a:solidFill>
                <a:latin typeface="Arial" charset="0"/>
                <a:ea typeface="ＭＳ Ｐゴシック" charset="0"/>
                <a:cs typeface="+mj-cs"/>
              </a:rPr>
              <a:t>Employment resilience has been achieved partly through </a:t>
            </a:r>
            <a:r>
              <a:rPr lang="en-US" sz="2400" dirty="0" err="1">
                <a:solidFill>
                  <a:srgbClr val="1D238F"/>
                </a:solidFill>
                <a:latin typeface="Arial" charset="0"/>
                <a:ea typeface="ＭＳ Ｐゴシック" charset="0"/>
                <a:cs typeface="+mj-cs"/>
              </a:rPr>
              <a:t>labour</a:t>
            </a:r>
            <a:r>
              <a:rPr lang="en-US" sz="2400" dirty="0">
                <a:solidFill>
                  <a:srgbClr val="1D238F"/>
                </a:solidFill>
                <a:latin typeface="Arial" charset="0"/>
                <a:ea typeface="ＭＳ Ｐゴシック" charset="0"/>
                <a:cs typeface="+mj-cs"/>
              </a:rPr>
              <a:t> hoarding and weaker capital deepening, also supported by employment protection and policy measures.</a:t>
            </a:r>
          </a:p>
          <a:p>
            <a:pPr lvl="0" eaLnBrk="0" fontAlgn="base" hangingPunct="0">
              <a:spcBef>
                <a:spcPct val="0"/>
              </a:spcBef>
              <a:spcAft>
                <a:spcPct val="0"/>
              </a:spcAft>
              <a:buFontTx/>
              <a:buChar char="•"/>
            </a:pPr>
            <a:endParaRPr lang="it-IT" altLang="it-IT" sz="2400" dirty="0">
              <a:solidFill>
                <a:srgbClr val="1D238F"/>
              </a:solidFill>
              <a:latin typeface="Arial" charset="0"/>
              <a:ea typeface="ＭＳ Ｐゴシック" charset="0"/>
              <a:cs typeface="+mj-cs"/>
            </a:endParaRPr>
          </a:p>
          <a:p>
            <a:pPr lvl="0" eaLnBrk="0" fontAlgn="base" hangingPunct="0">
              <a:spcBef>
                <a:spcPct val="0"/>
              </a:spcBef>
              <a:spcAft>
                <a:spcPct val="0"/>
              </a:spcAft>
              <a:buFontTx/>
              <a:buChar char="•"/>
            </a:pPr>
            <a:r>
              <a:rPr lang="en-US" sz="2400" dirty="0">
                <a:solidFill>
                  <a:srgbClr val="1D238F"/>
                </a:solidFill>
                <a:latin typeface="Arial" charset="0"/>
                <a:ea typeface="ＭＳ Ｐゴシック" charset="0"/>
                <a:cs typeface="+mj-cs"/>
              </a:rPr>
              <a:t>If K/L remains weak, productivity (and wages) may stay below trend for longer.</a:t>
            </a:r>
            <a:r>
              <a:rPr lang="it-IT" altLang="it-IT" sz="2400" dirty="0">
                <a:solidFill>
                  <a:srgbClr val="1D238F"/>
                </a:solidFill>
                <a:latin typeface="Arial" charset="0"/>
                <a:ea typeface="ＭＳ Ｐゴシック" charset="0"/>
                <a:cs typeface="+mj-cs"/>
              </a:rPr>
              <a:t> </a:t>
            </a:r>
          </a:p>
          <a:p>
            <a:pPr marL="0" marR="0" lvl="0" indent="0" algn="l" defTabSz="914400" rtl="0" eaLnBrk="0" fontAlgn="base" latinLnBrk="0" hangingPunct="0">
              <a:lnSpc>
                <a:spcPct val="100000"/>
              </a:lnSpc>
              <a:spcBef>
                <a:spcPct val="0"/>
              </a:spcBef>
              <a:spcAft>
                <a:spcPct val="0"/>
              </a:spcAft>
              <a:buClrTx/>
              <a:buSzTx/>
              <a:buFontTx/>
              <a:buChar char="•"/>
              <a:tabLst/>
            </a:pPr>
            <a:endParaRPr lang="it-IT" altLang="it-IT" sz="2400" dirty="0">
              <a:solidFill>
                <a:srgbClr val="1D238F"/>
              </a:solidFill>
              <a:latin typeface="Arial" charset="0"/>
              <a:ea typeface="ＭＳ Ｐゴシック" charset="0"/>
              <a:cs typeface="+mj-cs"/>
            </a:endParaRPr>
          </a:p>
          <a:p>
            <a:pPr marL="0" marR="0" lvl="0" indent="0" algn="l" defTabSz="914400" rtl="0" eaLnBrk="0" fontAlgn="base" latinLnBrk="0" hangingPunct="0">
              <a:lnSpc>
                <a:spcPct val="100000"/>
              </a:lnSpc>
              <a:spcBef>
                <a:spcPct val="0"/>
              </a:spcBef>
              <a:spcAft>
                <a:spcPct val="0"/>
              </a:spcAft>
              <a:buClrTx/>
              <a:buSzTx/>
              <a:buFontTx/>
              <a:buChar char="•"/>
              <a:tabLst/>
            </a:pPr>
            <a:r>
              <a:rPr lang="it-IT" altLang="it-IT" sz="2400" dirty="0">
                <a:solidFill>
                  <a:srgbClr val="1D238F"/>
                </a:solidFill>
                <a:latin typeface="Arial" charset="0"/>
                <a:ea typeface="ＭＳ Ｐゴシック" charset="0"/>
                <a:cs typeface="+mj-cs"/>
              </a:rPr>
              <a:t>The risk </a:t>
            </a:r>
            <a:r>
              <a:rPr lang="it-IT" altLang="it-IT" sz="2400" dirty="0" err="1">
                <a:solidFill>
                  <a:srgbClr val="1D238F"/>
                </a:solidFill>
                <a:latin typeface="Arial" charset="0"/>
                <a:ea typeface="ＭＳ Ｐゴシック" charset="0"/>
                <a:cs typeface="+mj-cs"/>
              </a:rPr>
              <a:t>is</a:t>
            </a:r>
            <a:r>
              <a:rPr lang="it-IT" altLang="it-IT" sz="2400" dirty="0">
                <a:solidFill>
                  <a:srgbClr val="1D238F"/>
                </a:solidFill>
                <a:latin typeface="Arial" charset="0"/>
                <a:ea typeface="ＭＳ Ｐゴシック" charset="0"/>
                <a:cs typeface="+mj-cs"/>
              </a:rPr>
              <a:t> </a:t>
            </a:r>
            <a:r>
              <a:rPr lang="it-IT" altLang="it-IT" sz="2400" dirty="0" err="1">
                <a:solidFill>
                  <a:srgbClr val="1D238F"/>
                </a:solidFill>
                <a:latin typeface="Arial" charset="0"/>
                <a:ea typeface="ＭＳ Ｐゴシック" charset="0"/>
                <a:cs typeface="+mj-cs"/>
              </a:rPr>
              <a:t>that</a:t>
            </a:r>
            <a:r>
              <a:rPr lang="it-IT" altLang="it-IT" sz="2400" dirty="0">
                <a:solidFill>
                  <a:srgbClr val="1D238F"/>
                </a:solidFill>
                <a:latin typeface="Arial" charset="0"/>
                <a:ea typeface="ＭＳ Ｐゴシック" charset="0"/>
                <a:cs typeface="+mj-cs"/>
              </a:rPr>
              <a:t> a </a:t>
            </a:r>
            <a:r>
              <a:rPr lang="it-IT" altLang="it-IT" sz="2400" dirty="0" err="1">
                <a:solidFill>
                  <a:srgbClr val="1D238F"/>
                </a:solidFill>
                <a:latin typeface="Arial" charset="0"/>
                <a:ea typeface="ＭＳ Ｐゴシック" charset="0"/>
                <a:cs typeface="+mj-cs"/>
              </a:rPr>
              <a:t>cyclical</a:t>
            </a:r>
            <a:r>
              <a:rPr lang="it-IT" altLang="it-IT" sz="2400" dirty="0">
                <a:solidFill>
                  <a:srgbClr val="1D238F"/>
                </a:solidFill>
                <a:latin typeface="Arial" charset="0"/>
                <a:ea typeface="ＭＳ Ｐゴシック" charset="0"/>
                <a:cs typeface="+mj-cs"/>
              </a:rPr>
              <a:t> </a:t>
            </a:r>
            <a:r>
              <a:rPr lang="it-IT" altLang="it-IT" sz="2400" dirty="0" err="1">
                <a:solidFill>
                  <a:srgbClr val="1D238F"/>
                </a:solidFill>
                <a:latin typeface="Arial" charset="0"/>
                <a:ea typeface="ＭＳ Ｐゴシック" charset="0"/>
                <a:cs typeface="+mj-cs"/>
              </a:rPr>
              <a:t>response</a:t>
            </a:r>
            <a:r>
              <a:rPr lang="it-IT" altLang="it-IT" sz="2400" dirty="0">
                <a:solidFill>
                  <a:srgbClr val="1D238F"/>
                </a:solidFill>
                <a:latin typeface="Arial" charset="0"/>
                <a:ea typeface="ＭＳ Ｐゴシック" charset="0"/>
                <a:cs typeface="+mj-cs"/>
              </a:rPr>
              <a:t> </a:t>
            </a:r>
            <a:r>
              <a:rPr lang="it-IT" altLang="it-IT" sz="2400" dirty="0" err="1">
                <a:solidFill>
                  <a:srgbClr val="1D238F"/>
                </a:solidFill>
                <a:latin typeface="Arial" charset="0"/>
                <a:ea typeface="ＭＳ Ｐゴシック" charset="0"/>
                <a:cs typeface="+mj-cs"/>
              </a:rPr>
              <a:t>becomes</a:t>
            </a:r>
            <a:r>
              <a:rPr lang="it-IT" altLang="it-IT" sz="2400" dirty="0">
                <a:solidFill>
                  <a:srgbClr val="1D238F"/>
                </a:solidFill>
                <a:latin typeface="Arial" charset="0"/>
                <a:ea typeface="ＭＳ Ｐゴシック" charset="0"/>
                <a:cs typeface="+mj-cs"/>
              </a:rPr>
              <a:t> a supply-side </a:t>
            </a:r>
            <a:r>
              <a:rPr lang="it-IT" altLang="it-IT" sz="2400" dirty="0" err="1">
                <a:solidFill>
                  <a:srgbClr val="1D238F"/>
                </a:solidFill>
                <a:latin typeface="Arial" charset="0"/>
                <a:ea typeface="ＭＳ Ｐゴシック" charset="0"/>
                <a:cs typeface="+mj-cs"/>
              </a:rPr>
              <a:t>scar</a:t>
            </a:r>
            <a:r>
              <a:rPr lang="it-IT" altLang="it-IT" sz="2400" dirty="0">
                <a:solidFill>
                  <a:srgbClr val="1D238F"/>
                </a:solidFill>
                <a:latin typeface="Arial" charset="0"/>
                <a:ea typeface="ＭＳ Ｐゴシック" charset="0"/>
                <a:cs typeface="+mj-cs"/>
              </a:rPr>
              <a:t>. </a:t>
            </a:r>
          </a:p>
          <a:p>
            <a:pPr marL="0" marR="0" lvl="0" indent="0" algn="l" defTabSz="914400" rtl="0" eaLnBrk="0" fontAlgn="base" latinLnBrk="0" hangingPunct="0">
              <a:lnSpc>
                <a:spcPct val="100000"/>
              </a:lnSpc>
              <a:spcBef>
                <a:spcPct val="0"/>
              </a:spcBef>
              <a:spcAft>
                <a:spcPct val="0"/>
              </a:spcAft>
              <a:buClrTx/>
              <a:buSzTx/>
              <a:buFontTx/>
              <a:buChar char="•"/>
              <a:tabLst/>
            </a:pPr>
            <a:endParaRPr lang="it-IT" altLang="it-IT" sz="2400" dirty="0">
              <a:solidFill>
                <a:srgbClr val="1D238F"/>
              </a:solidFill>
              <a:latin typeface="Arial" charset="0"/>
              <a:ea typeface="ＭＳ Ｐゴシック" charset="0"/>
              <a:cs typeface="+mj-cs"/>
            </a:endParaRPr>
          </a:p>
          <a:p>
            <a:pPr lvl="0" eaLnBrk="0" fontAlgn="base" hangingPunct="0">
              <a:spcBef>
                <a:spcPct val="0"/>
              </a:spcBef>
              <a:spcAft>
                <a:spcPct val="0"/>
              </a:spcAft>
              <a:buFontTx/>
              <a:buChar char="•"/>
            </a:pPr>
            <a:r>
              <a:rPr lang="en-US" sz="2400" dirty="0">
                <a:solidFill>
                  <a:srgbClr val="1D238F"/>
                </a:solidFill>
                <a:latin typeface="Arial" charset="0"/>
                <a:ea typeface="ＭＳ Ｐゴシック" charset="0"/>
                <a:cs typeface="+mj-cs"/>
              </a:rPr>
              <a:t>Cross-country heterogeneity matters: the same shock may deepen divergence within the euro area, making policy design more difficult.</a:t>
            </a:r>
          </a:p>
          <a:p>
            <a:pPr lvl="0" eaLnBrk="0" fontAlgn="base" hangingPunct="0">
              <a:spcBef>
                <a:spcPct val="0"/>
              </a:spcBef>
              <a:spcAft>
                <a:spcPct val="0"/>
              </a:spcAft>
              <a:buFontTx/>
              <a:buChar char="•"/>
            </a:pPr>
            <a:endParaRPr lang="it-IT" altLang="it-IT" sz="2400" dirty="0">
              <a:solidFill>
                <a:srgbClr val="1D238F"/>
              </a:solidFill>
              <a:latin typeface="Arial" charset="0"/>
              <a:ea typeface="ＭＳ Ｐゴシック" charset="0"/>
              <a:cs typeface="+mj-cs"/>
            </a:endParaRPr>
          </a:p>
          <a:p>
            <a:pPr marL="0" marR="0" lvl="0" indent="0" algn="l" defTabSz="914400" rtl="0" eaLnBrk="0" fontAlgn="base" latinLnBrk="0" hangingPunct="0">
              <a:lnSpc>
                <a:spcPct val="100000"/>
              </a:lnSpc>
              <a:spcBef>
                <a:spcPct val="0"/>
              </a:spcBef>
              <a:spcAft>
                <a:spcPct val="0"/>
              </a:spcAft>
              <a:buClrTx/>
              <a:buSzTx/>
              <a:buFontTx/>
              <a:buChar char="•"/>
              <a:tabLst/>
            </a:pPr>
            <a:r>
              <a:rPr lang="it-IT" altLang="it-IT" sz="2400" dirty="0">
                <a:solidFill>
                  <a:srgbClr val="1D238F"/>
                </a:solidFill>
                <a:latin typeface="Arial" charset="0"/>
                <a:ea typeface="ＭＳ Ｐゴシック" charset="0"/>
                <a:cs typeface="+mj-cs"/>
              </a:rPr>
              <a:t>AI </a:t>
            </a:r>
            <a:r>
              <a:rPr lang="it-IT" altLang="it-IT" sz="2400" dirty="0" err="1">
                <a:solidFill>
                  <a:srgbClr val="1D238F"/>
                </a:solidFill>
                <a:latin typeface="Arial" charset="0"/>
                <a:ea typeface="ＭＳ Ｐゴシック" charset="0"/>
                <a:cs typeface="+mj-cs"/>
              </a:rPr>
              <a:t>could</a:t>
            </a:r>
            <a:r>
              <a:rPr lang="it-IT" altLang="it-IT" sz="2400" dirty="0">
                <a:solidFill>
                  <a:srgbClr val="1D238F"/>
                </a:solidFill>
                <a:latin typeface="Arial" charset="0"/>
                <a:ea typeface="ＭＳ Ｐゴシック" charset="0"/>
                <a:cs typeface="+mj-cs"/>
              </a:rPr>
              <a:t> be a force for </a:t>
            </a:r>
            <a:r>
              <a:rPr lang="it-IT" altLang="it-IT" sz="2400" dirty="0" err="1">
                <a:solidFill>
                  <a:srgbClr val="1D238F"/>
                </a:solidFill>
                <a:latin typeface="Arial" charset="0"/>
                <a:ea typeface="ＭＳ Ｐゴシック" charset="0"/>
                <a:cs typeface="+mj-cs"/>
              </a:rPr>
              <a:t>convergence</a:t>
            </a:r>
            <a:r>
              <a:rPr lang="it-IT" altLang="it-IT" sz="2400" dirty="0">
                <a:solidFill>
                  <a:srgbClr val="1D238F"/>
                </a:solidFill>
                <a:latin typeface="Arial" charset="0"/>
                <a:ea typeface="ＭＳ Ｐゴシック" charset="0"/>
                <a:cs typeface="+mj-cs"/>
              </a:rPr>
              <a:t> — </a:t>
            </a:r>
            <a:r>
              <a:rPr lang="it-IT" altLang="it-IT" sz="2400" dirty="0" err="1">
                <a:solidFill>
                  <a:srgbClr val="1D238F"/>
                </a:solidFill>
                <a:latin typeface="Arial" charset="0"/>
                <a:ea typeface="ＭＳ Ｐゴシック" charset="0"/>
                <a:cs typeface="+mj-cs"/>
              </a:rPr>
              <a:t>but</a:t>
            </a:r>
            <a:r>
              <a:rPr lang="it-IT" altLang="it-IT" sz="2400" dirty="0">
                <a:solidFill>
                  <a:srgbClr val="1D238F"/>
                </a:solidFill>
                <a:latin typeface="Arial" charset="0"/>
                <a:ea typeface="ＭＳ Ｐゴシック" charset="0"/>
                <a:cs typeface="+mj-cs"/>
              </a:rPr>
              <a:t> </a:t>
            </a:r>
            <a:r>
              <a:rPr lang="it-IT" altLang="it-IT" sz="2400" dirty="0" err="1">
                <a:solidFill>
                  <a:srgbClr val="1D238F"/>
                </a:solidFill>
                <a:latin typeface="Arial" charset="0"/>
                <a:ea typeface="ＭＳ Ｐゴシック" charset="0"/>
                <a:cs typeface="+mj-cs"/>
              </a:rPr>
              <a:t>also</a:t>
            </a:r>
            <a:r>
              <a:rPr lang="it-IT" altLang="it-IT" sz="2400" dirty="0">
                <a:solidFill>
                  <a:srgbClr val="1D238F"/>
                </a:solidFill>
                <a:latin typeface="Arial" charset="0"/>
                <a:ea typeface="ＭＳ Ｐゴシック" charset="0"/>
                <a:cs typeface="+mj-cs"/>
              </a:rPr>
              <a:t> for </a:t>
            </a:r>
            <a:r>
              <a:rPr lang="it-IT" altLang="it-IT" sz="2400" dirty="0" err="1">
                <a:solidFill>
                  <a:srgbClr val="1D238F"/>
                </a:solidFill>
                <a:latin typeface="Arial" charset="0"/>
                <a:ea typeface="ＭＳ Ｐゴシック" charset="0"/>
                <a:cs typeface="+mj-cs"/>
              </a:rPr>
              <a:t>divergence</a:t>
            </a:r>
            <a:r>
              <a:rPr lang="it-IT" altLang="it-IT" sz="2400" dirty="0">
                <a:solidFill>
                  <a:srgbClr val="1D238F"/>
                </a:solidFill>
                <a:latin typeface="Arial" charset="0"/>
                <a:ea typeface="ＭＳ Ｐゴシック" charset="0"/>
                <a:cs typeface="+mj-cs"/>
              </a:rPr>
              <a:t> </a:t>
            </a:r>
            <a:r>
              <a:rPr lang="it-IT" altLang="it-IT" sz="2400" dirty="0" err="1">
                <a:solidFill>
                  <a:srgbClr val="1D238F"/>
                </a:solidFill>
                <a:latin typeface="Arial" charset="0"/>
                <a:ea typeface="ＭＳ Ｐゴシック" charset="0"/>
                <a:cs typeface="+mj-cs"/>
              </a:rPr>
              <a:t>if</a:t>
            </a:r>
            <a:r>
              <a:rPr lang="it-IT" altLang="it-IT" sz="2400" dirty="0">
                <a:solidFill>
                  <a:srgbClr val="1D238F"/>
                </a:solidFill>
                <a:latin typeface="Arial" charset="0"/>
                <a:ea typeface="ＭＳ Ｐゴシック" charset="0"/>
                <a:cs typeface="+mj-cs"/>
              </a:rPr>
              <a:t> adoption </a:t>
            </a:r>
            <a:r>
              <a:rPr lang="it-IT" altLang="it-IT" sz="2400" dirty="0" err="1">
                <a:solidFill>
                  <a:srgbClr val="1D238F"/>
                </a:solidFill>
                <a:latin typeface="Arial" charset="0"/>
                <a:ea typeface="ＭＳ Ｐゴシック" charset="0"/>
                <a:cs typeface="+mj-cs"/>
              </a:rPr>
              <a:t>is</a:t>
            </a:r>
            <a:r>
              <a:rPr lang="it-IT" altLang="it-IT" sz="2400" dirty="0">
                <a:solidFill>
                  <a:srgbClr val="1D238F"/>
                </a:solidFill>
                <a:latin typeface="Arial" charset="0"/>
                <a:ea typeface="ＭＳ Ｐゴシック" charset="0"/>
                <a:cs typeface="+mj-cs"/>
              </a:rPr>
              <a:t> </a:t>
            </a:r>
            <a:r>
              <a:rPr lang="it-IT" altLang="it-IT" sz="2400" dirty="0" err="1">
                <a:solidFill>
                  <a:srgbClr val="1D238F"/>
                </a:solidFill>
                <a:latin typeface="Arial" charset="0"/>
                <a:ea typeface="ＭＳ Ｐゴシック" charset="0"/>
                <a:cs typeface="+mj-cs"/>
              </a:rPr>
              <a:t>uneven</a:t>
            </a:r>
            <a:r>
              <a:rPr lang="it-IT" altLang="it-IT" sz="2400" dirty="0">
                <a:solidFill>
                  <a:srgbClr val="1D238F"/>
                </a:solidFill>
                <a:latin typeface="Arial" charset="0"/>
                <a:ea typeface="ＭＳ Ｐゴシック" charset="0"/>
                <a:cs typeface="+mj-cs"/>
              </a:rPr>
              <a:t>. </a:t>
            </a:r>
          </a:p>
        </p:txBody>
      </p:sp>
    </p:spTree>
    <p:extLst>
      <p:ext uri="{BB962C8B-B14F-4D97-AF65-F5344CB8AC3E}">
        <p14:creationId xmlns:p14="http://schemas.microsoft.com/office/powerpoint/2010/main" val="2414157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372169" y="2682470"/>
            <a:ext cx="6936377" cy="1938992"/>
          </a:xfrm>
          <a:prstGeom prst="rect">
            <a:avLst/>
          </a:prstGeom>
          <a:noFill/>
        </p:spPr>
        <p:txBody>
          <a:bodyPr wrap="square" rtlCol="0">
            <a:spAutoFit/>
          </a:bodyPr>
          <a:lstStyle/>
          <a:p>
            <a:pPr algn="ctr"/>
            <a:r>
              <a:rPr lang="it-IT" sz="4800" dirty="0">
                <a:solidFill>
                  <a:srgbClr val="1D238F"/>
                </a:solidFill>
                <a:latin typeface="Arial" charset="0"/>
                <a:ea typeface="ＭＳ Ｐゴシック" charset="0"/>
                <a:cs typeface="+mj-cs"/>
              </a:rPr>
              <a:t>Thank </a:t>
            </a:r>
            <a:r>
              <a:rPr lang="it-IT" sz="4800" dirty="0" err="1">
                <a:solidFill>
                  <a:srgbClr val="1D238F"/>
                </a:solidFill>
                <a:latin typeface="Arial" charset="0"/>
                <a:ea typeface="ＭＳ Ｐゴシック" charset="0"/>
                <a:cs typeface="+mj-cs"/>
              </a:rPr>
              <a:t>you</a:t>
            </a:r>
            <a:endParaRPr lang="it-IT" sz="4800" dirty="0">
              <a:solidFill>
                <a:srgbClr val="1D238F"/>
              </a:solidFill>
              <a:latin typeface="Arial" charset="0"/>
              <a:ea typeface="ＭＳ Ｐゴシック" charset="0"/>
              <a:cs typeface="+mj-cs"/>
            </a:endParaRPr>
          </a:p>
          <a:p>
            <a:endParaRPr lang="it-IT" sz="4800" dirty="0">
              <a:solidFill>
                <a:srgbClr val="1D238F"/>
              </a:solidFill>
              <a:latin typeface="Arial" charset="0"/>
              <a:ea typeface="ＭＳ Ｐゴシック" charset="0"/>
              <a:cs typeface="+mj-cs"/>
            </a:endParaRPr>
          </a:p>
          <a:p>
            <a:pPr algn="ctr"/>
            <a:r>
              <a:rPr lang="it-IT" sz="2400" dirty="0">
                <a:solidFill>
                  <a:srgbClr val="1D238F"/>
                </a:solidFill>
                <a:latin typeface="Arial" charset="0"/>
                <a:ea typeface="ＭＳ Ｐゴシック" charset="0"/>
                <a:cs typeface="+mj-cs"/>
              </a:rPr>
              <a:t>(eliana.viviano@bancaditalia.it)</a:t>
            </a:r>
          </a:p>
        </p:txBody>
      </p:sp>
    </p:spTree>
    <p:extLst>
      <p:ext uri="{BB962C8B-B14F-4D97-AF65-F5344CB8AC3E}">
        <p14:creationId xmlns:p14="http://schemas.microsoft.com/office/powerpoint/2010/main" val="325827977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2501</TotalTime>
  <Words>972</Words>
  <Application>Microsoft Office PowerPoint</Application>
  <PresentationFormat>Widescreen</PresentationFormat>
  <Paragraphs>80</Paragraphs>
  <Slides>8</Slides>
  <Notes>5</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8</vt:i4>
      </vt:variant>
    </vt:vector>
  </HeadingPairs>
  <TitlesOfParts>
    <vt:vector size="12" baseType="lpstr">
      <vt:lpstr>Arial</vt:lpstr>
      <vt:lpstr>Calibri</vt:lpstr>
      <vt:lpstr>Calibri Light</vt:lpstr>
      <vt:lpstr>Tema di Office</vt:lpstr>
      <vt:lpstr>           SUERF-OeNB conference Policy Session  “Labor markets, wage setting and employment stability”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Banca d'Italia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pandemia e il lavoro</dc:title>
  <dc:creator>Eliana Viviano</dc:creator>
  <cp:lastModifiedBy>Eliana Viviano</cp:lastModifiedBy>
  <cp:revision>176</cp:revision>
  <dcterms:created xsi:type="dcterms:W3CDTF">2022-03-21T10:49:11Z</dcterms:created>
  <dcterms:modified xsi:type="dcterms:W3CDTF">2026-06-17T21:40:10Z</dcterms:modified>
</cp:coreProperties>
</file>