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272" r:id="rId3"/>
    <p:sldId id="273" r:id="rId4"/>
    <p:sldId id="271" r:id="rId5"/>
    <p:sldId id="259" r:id="rId6"/>
    <p:sldId id="258" r:id="rId7"/>
    <p:sldId id="260" r:id="rId8"/>
    <p:sldId id="267" r:id="rId9"/>
    <p:sldId id="265" r:id="rId10"/>
    <p:sldId id="261" r:id="rId11"/>
    <p:sldId id="268" r:id="rId12"/>
    <p:sldId id="269" r:id="rId13"/>
    <p:sldId id="262" r:id="rId14"/>
    <p:sldId id="274" r:id="rId15"/>
    <p:sldId id="264" r:id="rId16"/>
    <p:sldId id="270" r:id="rId17"/>
  </p:sldIdLst>
  <p:sldSz cx="9144000" cy="5143500" type="screen16x9"/>
  <p:notesSz cx="5143500" cy="9144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2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4610"/>
  </p:normalViewPr>
  <p:slideViewPr>
    <p:cSldViewPr snapToGrid="0" snapToObjects="1">
      <p:cViewPr varScale="1">
        <p:scale>
          <a:sx n="110" d="100"/>
          <a:sy n="110" d="100"/>
        </p:scale>
        <p:origin x="658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50954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6B469A-9165-B84D-D3EF-C618E781D1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21CA6C3-D26C-54BA-0B2D-A1BC10B75A4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E7B6681-6A87-AA14-48A2-8CE35602D7F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E43D2-6E35-FB52-0242-0851B7B2C65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8802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D6D3EE-A526-F20B-0044-31859AEC4E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ED5DBCC-8489-665D-4641-53691B1DEF4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D04122C-2CC9-ED2F-7A1D-B2C15F90E79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3CE089-716C-2366-415F-C54353FE645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0474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1600AE-ABE2-D89B-914B-F1D7648DEC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DD991EE-B38F-730A-460B-82EB389AFB2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FF4D588-AB0B-CB3E-0B5E-8C4D5E218E4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FC060C-498E-6D6B-3DEF-3DB287C8DA1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5911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6E353A-4084-B4D0-0649-B5459B5391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E13DCAD-7056-93B8-03B5-91D8A3048CE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A7C72AF-76CD-A8DC-9C65-1DB774AD159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CD5F95-4252-6467-5060-9BEEA7B370E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4459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73152" cy="5143500"/>
          </a:xfrm>
          <a:prstGeom prst="rect">
            <a:avLst/>
          </a:prstGeom>
          <a:solidFill>
            <a:srgbClr val="8B0000"/>
          </a:solidFill>
          <a:ln w="12700">
            <a:solidFill>
              <a:srgbClr val="8B0000"/>
            </a:solidFill>
            <a:prstDash val="solid"/>
          </a:ln>
        </p:spPr>
        <p:txBody>
          <a:bodyPr/>
          <a:lstStyle/>
          <a:p>
            <a:endParaRPr lang="en-GB"/>
          </a:p>
        </p:txBody>
      </p:sp>
      <p:sp>
        <p:nvSpPr>
          <p:cNvPr id="3" name="Text 1"/>
          <p:cNvSpPr/>
          <p:nvPr/>
        </p:nvSpPr>
        <p:spPr>
          <a:xfrm>
            <a:off x="640080" y="1188720"/>
            <a:ext cx="7863840" cy="16459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3400" b="1" dirty="0">
                <a:solidFill>
                  <a:srgbClr val="1A1A1A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Quantitative Easing in a</a:t>
            </a:r>
            <a:endParaRPr lang="en-US" sz="3400" dirty="0"/>
          </a:p>
          <a:p>
            <a:pPr marL="0" indent="0">
              <a:buNone/>
            </a:pPr>
            <a:r>
              <a:rPr lang="en-US" sz="3400" b="1" dirty="0">
                <a:solidFill>
                  <a:srgbClr val="1A1A1A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Heterogeneous Monetary Union</a:t>
            </a:r>
            <a:endParaRPr lang="en-US" sz="3400" dirty="0"/>
          </a:p>
        </p:txBody>
      </p:sp>
      <p:sp>
        <p:nvSpPr>
          <p:cNvPr id="4" name="Shape 2"/>
          <p:cNvSpPr/>
          <p:nvPr/>
        </p:nvSpPr>
        <p:spPr>
          <a:xfrm>
            <a:off x="548640" y="2971800"/>
            <a:ext cx="8046720" cy="0"/>
          </a:xfrm>
          <a:prstGeom prst="line">
            <a:avLst/>
          </a:prstGeom>
          <a:noFill/>
          <a:ln w="9525">
            <a:solidFill>
              <a:srgbClr val="CCCCCC"/>
            </a:solidFill>
            <a:prstDash val="solid"/>
          </a:ln>
        </p:spPr>
        <p:txBody>
          <a:bodyPr/>
          <a:lstStyle/>
          <a:p>
            <a:endParaRPr lang="en-GB"/>
          </a:p>
        </p:txBody>
      </p:sp>
      <p:sp>
        <p:nvSpPr>
          <p:cNvPr id="5" name="Text 3"/>
          <p:cNvSpPr/>
          <p:nvPr/>
        </p:nvSpPr>
        <p:spPr>
          <a:xfrm>
            <a:off x="640080" y="3108960"/>
            <a:ext cx="5486400" cy="38404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600" b="1" dirty="0">
                <a:solidFill>
                  <a:srgbClr val="1A1A1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Nastasia Henry</a:t>
            </a:r>
            <a:endParaRPr lang="en-US" sz="1600" dirty="0"/>
          </a:p>
        </p:txBody>
      </p:sp>
      <p:sp>
        <p:nvSpPr>
          <p:cNvPr id="6" name="Text 4"/>
          <p:cNvSpPr/>
          <p:nvPr/>
        </p:nvSpPr>
        <p:spPr>
          <a:xfrm>
            <a:off x="640080" y="3493008"/>
            <a:ext cx="5486400" cy="29260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300" dirty="0">
                <a:solidFill>
                  <a:srgbClr val="6B6B6B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Aix-Marseille Université</a:t>
            </a:r>
            <a:endParaRPr lang="en-US" sz="1300" dirty="0"/>
          </a:p>
        </p:txBody>
      </p:sp>
      <p:sp>
        <p:nvSpPr>
          <p:cNvPr id="7" name="Text 5"/>
          <p:cNvSpPr/>
          <p:nvPr/>
        </p:nvSpPr>
        <p:spPr>
          <a:xfrm>
            <a:off x="640080" y="3858768"/>
            <a:ext cx="7863840" cy="2743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100" i="1" dirty="0">
                <a:solidFill>
                  <a:srgbClr val="A8A8A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53rd OeNB Annual Economics Conference  ·  Vienna, June 2026</a:t>
            </a:r>
            <a:endParaRPr lang="en-US" sz="1100" dirty="0"/>
          </a:p>
        </p:txBody>
      </p:sp>
      <p:sp>
        <p:nvSpPr>
          <p:cNvPr id="8" name="Text 6"/>
          <p:cNvSpPr/>
          <p:nvPr/>
        </p:nvSpPr>
        <p:spPr>
          <a:xfrm>
            <a:off x="640080" y="4663440"/>
            <a:ext cx="7863840" cy="2743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000" i="1" dirty="0">
                <a:solidFill>
                  <a:srgbClr val="8B000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Conference theme: Monetary policy trade-offs in a heterogeneous currency area</a:t>
            </a:r>
            <a:endParaRPr lang="en-US" sz="1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548640" y="256032"/>
            <a:ext cx="8229600" cy="25603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850" b="1" kern="0" spc="300" dirty="0">
                <a:solidFill>
                  <a:srgbClr val="A8A8A8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SCENARIO 3 — CROSS-COUNTRY HETEROGENEITY</a:t>
            </a:r>
            <a:endParaRPr lang="en-US" sz="850" dirty="0"/>
          </a:p>
        </p:txBody>
      </p:sp>
      <p:sp>
        <p:nvSpPr>
          <p:cNvPr id="3" name="Text 1"/>
          <p:cNvSpPr/>
          <p:nvPr/>
        </p:nvSpPr>
        <p:spPr>
          <a:xfrm>
            <a:off x="548640" y="594360"/>
            <a:ext cx="8046720" cy="7772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2800" b="1" dirty="0">
                <a:solidFill>
                  <a:srgbClr val="1A1A1A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Debt Structure Determines Who Benefits More</a:t>
            </a:r>
            <a:endParaRPr lang="en-US" sz="2800" dirty="0"/>
          </a:p>
        </p:txBody>
      </p:sp>
      <p:sp>
        <p:nvSpPr>
          <p:cNvPr id="4" name="Shape 2"/>
          <p:cNvSpPr/>
          <p:nvPr/>
        </p:nvSpPr>
        <p:spPr>
          <a:xfrm>
            <a:off x="548640" y="1417320"/>
            <a:ext cx="8046720" cy="0"/>
          </a:xfrm>
          <a:prstGeom prst="line">
            <a:avLst/>
          </a:prstGeom>
          <a:noFill/>
          <a:ln w="9525">
            <a:solidFill>
              <a:srgbClr val="CCCCCC"/>
            </a:solidFill>
            <a:prstDash val="solid"/>
          </a:ln>
        </p:spPr>
        <p:txBody>
          <a:bodyPr/>
          <a:lstStyle/>
          <a:p>
            <a:endParaRPr lang="en-GB"/>
          </a:p>
        </p:txBody>
      </p:sp>
      <p:sp>
        <p:nvSpPr>
          <p:cNvPr id="5" name="Text 3"/>
          <p:cNvSpPr/>
          <p:nvPr/>
        </p:nvSpPr>
        <p:spPr>
          <a:xfrm>
            <a:off x="2286000" y="1689354"/>
            <a:ext cx="3474720" cy="25603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900" b="1" kern="0" spc="200" dirty="0">
                <a:solidFill>
                  <a:srgbClr val="A8A8A8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Calibration (based on Eurozone data)</a:t>
            </a:r>
            <a:endParaRPr lang="en-US" sz="900" dirty="0"/>
          </a:p>
        </p:txBody>
      </p:sp>
      <p:graphicFrame>
        <p:nvGraphicFramePr>
          <p:cNvPr id="7" name="Table 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4148980"/>
              </p:ext>
            </p:extLst>
          </p:nvPr>
        </p:nvGraphicFramePr>
        <p:xfrm>
          <a:off x="1773382" y="1922525"/>
          <a:ext cx="4641274" cy="2166192"/>
        </p:xfrm>
        <a:graphic>
          <a:graphicData uri="http://schemas.openxmlformats.org/drawingml/2006/table">
            <a:tbl>
              <a:tblPr/>
              <a:tblGrid>
                <a:gridCol w="25649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381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381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27286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100" b="1" dirty="0">
                          <a:solidFill>
                            <a:srgbClr val="FFFFFF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Parameter</a:t>
                      </a:r>
                      <a:endParaRPr lang="en-US" sz="11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A1A1A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100" b="1" dirty="0">
                          <a:solidFill>
                            <a:srgbClr val="FFFFFF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Core</a:t>
                      </a:r>
                      <a:endParaRPr lang="en-US" sz="11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A1A1A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100" b="1" dirty="0">
                          <a:solidFill>
                            <a:srgbClr val="FFFFFF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Periphery</a:t>
                      </a:r>
                      <a:endParaRPr lang="en-US" sz="11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A1A1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4334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Debt-to-GDP</a:t>
                      </a:r>
                      <a:endParaRPr lang="en-US" sz="11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80%</a:t>
                      </a:r>
                      <a:endParaRPr lang="en-US" sz="11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120%</a:t>
                      </a:r>
                      <a:endParaRPr lang="en-US" sz="11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7286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ST / LT ratio  (ϑ)</a:t>
                      </a:r>
                      <a:endParaRPr lang="en-US" sz="11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0.25</a:t>
                      </a:r>
                      <a:endParaRPr lang="en-US" sz="11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0.40</a:t>
                      </a:r>
                      <a:endParaRPr lang="en-US" sz="11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7286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Bond liquidity  (ϕ)</a:t>
                      </a:r>
                      <a:endParaRPr lang="en-US" sz="11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0.80</a:t>
                      </a:r>
                      <a:endParaRPr lang="en-US" sz="11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0.60</a:t>
                      </a:r>
                      <a:endParaRPr lang="en-US" sz="11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9" name="Text 6"/>
          <p:cNvSpPr/>
          <p:nvPr/>
        </p:nvSpPr>
        <p:spPr>
          <a:xfrm>
            <a:off x="4617720" y="1938528"/>
            <a:ext cx="4160520" cy="118872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>
              <a:spcAft>
                <a:spcPts val="600"/>
              </a:spcAft>
            </a:pPr>
            <a:endParaRPr lang="en-US" sz="1250" dirty="0"/>
          </a:p>
        </p:txBody>
      </p:sp>
      <p:sp>
        <p:nvSpPr>
          <p:cNvPr id="13" name="Text 10"/>
          <p:cNvSpPr/>
          <p:nvPr/>
        </p:nvSpPr>
        <p:spPr>
          <a:xfrm>
            <a:off x="548640" y="3794760"/>
            <a:ext cx="3794760" cy="118872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>
              <a:spcAft>
                <a:spcPts val="600"/>
              </a:spcAft>
            </a:pPr>
            <a:endParaRPr lang="en-US" sz="1400" dirty="0"/>
          </a:p>
        </p:txBody>
      </p:sp>
      <p:sp>
        <p:nvSpPr>
          <p:cNvPr id="16" name="Text 13"/>
          <p:cNvSpPr/>
          <p:nvPr/>
        </p:nvSpPr>
        <p:spPr>
          <a:xfrm>
            <a:off x="4846320" y="3794760"/>
            <a:ext cx="3794760" cy="118872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>
              <a:spcAft>
                <a:spcPts val="600"/>
              </a:spcAft>
            </a:pPr>
            <a:endParaRPr lang="en-US" sz="1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066BA66-A30C-1C6A-02F5-9B4A630650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>
            <a:extLst>
              <a:ext uri="{FF2B5EF4-FFF2-40B4-BE49-F238E27FC236}">
                <a16:creationId xmlns:a16="http://schemas.microsoft.com/office/drawing/2014/main" id="{48B60201-4401-C826-AF79-76C2347707DC}"/>
              </a:ext>
            </a:extLst>
          </p:cNvPr>
          <p:cNvSpPr/>
          <p:nvPr/>
        </p:nvSpPr>
        <p:spPr>
          <a:xfrm>
            <a:off x="548640" y="256032"/>
            <a:ext cx="8229600" cy="25603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850" b="1" kern="0" spc="300" dirty="0">
                <a:solidFill>
                  <a:srgbClr val="A8A8A8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SCENARIO 3 — CROSS-COUNTRY HETEROGENEITY</a:t>
            </a:r>
            <a:endParaRPr lang="en-US" sz="850" dirty="0"/>
          </a:p>
        </p:txBody>
      </p:sp>
      <p:sp>
        <p:nvSpPr>
          <p:cNvPr id="3" name="Text 1">
            <a:extLst>
              <a:ext uri="{FF2B5EF4-FFF2-40B4-BE49-F238E27FC236}">
                <a16:creationId xmlns:a16="http://schemas.microsoft.com/office/drawing/2014/main" id="{ED8A2A40-BA59-1B0E-F2BB-BA863D2DFCFA}"/>
              </a:ext>
            </a:extLst>
          </p:cNvPr>
          <p:cNvSpPr/>
          <p:nvPr/>
        </p:nvSpPr>
        <p:spPr>
          <a:xfrm>
            <a:off x="548640" y="594360"/>
            <a:ext cx="8046720" cy="7772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2800" b="1" dirty="0">
                <a:solidFill>
                  <a:srgbClr val="1A1A1A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Debt Structure Determines Who Benefits More</a:t>
            </a:r>
            <a:endParaRPr lang="en-US" sz="2800" dirty="0"/>
          </a:p>
        </p:txBody>
      </p:sp>
      <p:sp>
        <p:nvSpPr>
          <p:cNvPr id="4" name="Shape 2">
            <a:extLst>
              <a:ext uri="{FF2B5EF4-FFF2-40B4-BE49-F238E27FC236}">
                <a16:creationId xmlns:a16="http://schemas.microsoft.com/office/drawing/2014/main" id="{DF0FF964-3292-1426-6656-A14FF6D1EC8E}"/>
              </a:ext>
            </a:extLst>
          </p:cNvPr>
          <p:cNvSpPr/>
          <p:nvPr/>
        </p:nvSpPr>
        <p:spPr>
          <a:xfrm>
            <a:off x="548640" y="1417320"/>
            <a:ext cx="8046720" cy="0"/>
          </a:xfrm>
          <a:prstGeom prst="line">
            <a:avLst/>
          </a:prstGeom>
          <a:noFill/>
          <a:ln w="9525">
            <a:solidFill>
              <a:srgbClr val="CCCCCC"/>
            </a:solidFill>
            <a:prstDash val="solid"/>
          </a:ln>
        </p:spPr>
        <p:txBody>
          <a:bodyPr/>
          <a:lstStyle/>
          <a:p>
            <a:endParaRPr lang="en-GB"/>
          </a:p>
        </p:txBody>
      </p:sp>
      <p:sp>
        <p:nvSpPr>
          <p:cNvPr id="5" name="Text 3">
            <a:extLst>
              <a:ext uri="{FF2B5EF4-FFF2-40B4-BE49-F238E27FC236}">
                <a16:creationId xmlns:a16="http://schemas.microsoft.com/office/drawing/2014/main" id="{AEFEB4B7-A1F8-9F78-8930-D56806265075}"/>
              </a:ext>
            </a:extLst>
          </p:cNvPr>
          <p:cNvSpPr/>
          <p:nvPr/>
        </p:nvSpPr>
        <p:spPr>
          <a:xfrm>
            <a:off x="548640" y="1536192"/>
            <a:ext cx="3474720" cy="25603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endParaRPr lang="en-US" sz="900" dirty="0"/>
          </a:p>
        </p:txBody>
      </p:sp>
      <p:sp>
        <p:nvSpPr>
          <p:cNvPr id="6" name="Text 4">
            <a:extLst>
              <a:ext uri="{FF2B5EF4-FFF2-40B4-BE49-F238E27FC236}">
                <a16:creationId xmlns:a16="http://schemas.microsoft.com/office/drawing/2014/main" id="{D4E2CEE2-BFA9-5CCA-40D5-67AE2505B694}"/>
              </a:ext>
            </a:extLst>
          </p:cNvPr>
          <p:cNvSpPr/>
          <p:nvPr/>
        </p:nvSpPr>
        <p:spPr>
          <a:xfrm>
            <a:off x="4617720" y="1536192"/>
            <a:ext cx="4160520" cy="25603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endParaRPr lang="en-US" sz="900" dirty="0"/>
          </a:p>
        </p:txBody>
      </p:sp>
      <p:sp>
        <p:nvSpPr>
          <p:cNvPr id="8" name="Shape 5">
            <a:extLst>
              <a:ext uri="{FF2B5EF4-FFF2-40B4-BE49-F238E27FC236}">
                <a16:creationId xmlns:a16="http://schemas.microsoft.com/office/drawing/2014/main" id="{EAF60317-30FC-7726-BBDA-880F09D246DA}"/>
              </a:ext>
            </a:extLst>
          </p:cNvPr>
          <p:cNvSpPr/>
          <p:nvPr/>
        </p:nvSpPr>
        <p:spPr>
          <a:xfrm>
            <a:off x="4617720" y="1828800"/>
            <a:ext cx="4160520" cy="0"/>
          </a:xfrm>
          <a:prstGeom prst="line">
            <a:avLst/>
          </a:prstGeom>
          <a:noFill/>
          <a:ln w="9525">
            <a:solidFill>
              <a:srgbClr val="CCCCCC"/>
            </a:solidFill>
            <a:prstDash val="solid"/>
          </a:ln>
        </p:spPr>
        <p:txBody>
          <a:bodyPr/>
          <a:lstStyle/>
          <a:p>
            <a:endParaRPr lang="en-GB"/>
          </a:p>
        </p:txBody>
      </p:sp>
      <p:sp>
        <p:nvSpPr>
          <p:cNvPr id="9" name="Text 6">
            <a:extLst>
              <a:ext uri="{FF2B5EF4-FFF2-40B4-BE49-F238E27FC236}">
                <a16:creationId xmlns:a16="http://schemas.microsoft.com/office/drawing/2014/main" id="{8A5DE5C6-4B09-C55C-DA3D-AC4F8349B67A}"/>
              </a:ext>
            </a:extLst>
          </p:cNvPr>
          <p:cNvSpPr/>
          <p:nvPr/>
        </p:nvSpPr>
        <p:spPr>
          <a:xfrm>
            <a:off x="4617720" y="1938528"/>
            <a:ext cx="4160520" cy="118872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>
              <a:spcAft>
                <a:spcPts val="600"/>
              </a:spcAft>
            </a:pPr>
            <a:endParaRPr lang="en-US" sz="1250" dirty="0"/>
          </a:p>
        </p:txBody>
      </p:sp>
      <p:sp>
        <p:nvSpPr>
          <p:cNvPr id="13" name="Text 10">
            <a:extLst>
              <a:ext uri="{FF2B5EF4-FFF2-40B4-BE49-F238E27FC236}">
                <a16:creationId xmlns:a16="http://schemas.microsoft.com/office/drawing/2014/main" id="{4DA0F25E-7CD3-4691-8516-37B13D02F88D}"/>
              </a:ext>
            </a:extLst>
          </p:cNvPr>
          <p:cNvSpPr/>
          <p:nvPr/>
        </p:nvSpPr>
        <p:spPr>
          <a:xfrm>
            <a:off x="548640" y="3794760"/>
            <a:ext cx="3794760" cy="118872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>
              <a:spcAft>
                <a:spcPts val="600"/>
              </a:spcAft>
            </a:pPr>
            <a:endParaRPr lang="en-US" sz="1400" dirty="0"/>
          </a:p>
        </p:txBody>
      </p:sp>
      <p:sp>
        <p:nvSpPr>
          <p:cNvPr id="14" name="Text 11">
            <a:extLst>
              <a:ext uri="{FF2B5EF4-FFF2-40B4-BE49-F238E27FC236}">
                <a16:creationId xmlns:a16="http://schemas.microsoft.com/office/drawing/2014/main" id="{A4B5E154-B311-0EEE-4361-FFDC71E3C6A4}"/>
              </a:ext>
            </a:extLst>
          </p:cNvPr>
          <p:cNvSpPr/>
          <p:nvPr/>
        </p:nvSpPr>
        <p:spPr>
          <a:xfrm>
            <a:off x="4846320" y="3364992"/>
            <a:ext cx="3794760" cy="347472"/>
          </a:xfrm>
          <a:prstGeom prst="rect">
            <a:avLst/>
          </a:prstGeom>
          <a:noFill/>
          <a:ln/>
        </p:spPr>
        <p:txBody>
          <a:bodyPr wrap="square" rtlCol="0" anchor="b"/>
          <a:lstStyle/>
          <a:p>
            <a:pPr marL="0" indent="0">
              <a:buNone/>
            </a:pPr>
            <a:endParaRPr lang="en-US" sz="1200" dirty="0"/>
          </a:p>
        </p:txBody>
      </p:sp>
      <p:sp>
        <p:nvSpPr>
          <p:cNvPr id="16" name="Text 13">
            <a:extLst>
              <a:ext uri="{FF2B5EF4-FFF2-40B4-BE49-F238E27FC236}">
                <a16:creationId xmlns:a16="http://schemas.microsoft.com/office/drawing/2014/main" id="{6D099F1E-A376-9809-7C7E-C5F42BA8CD22}"/>
              </a:ext>
            </a:extLst>
          </p:cNvPr>
          <p:cNvSpPr/>
          <p:nvPr/>
        </p:nvSpPr>
        <p:spPr>
          <a:xfrm>
            <a:off x="4846320" y="3794760"/>
            <a:ext cx="3794760" cy="118872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>
              <a:spcAft>
                <a:spcPts val="600"/>
              </a:spcAft>
            </a:pPr>
            <a:endParaRPr lang="en-US" sz="1400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8F8FEB07-60B3-33CA-624B-8916273DBD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760" y="1529274"/>
            <a:ext cx="8487295" cy="2550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14171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D0FB4F1-1210-DEF8-0FDE-E29194E73A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>
            <a:extLst>
              <a:ext uri="{FF2B5EF4-FFF2-40B4-BE49-F238E27FC236}">
                <a16:creationId xmlns:a16="http://schemas.microsoft.com/office/drawing/2014/main" id="{E5D254D2-4B05-F698-1A48-8276BC74B3F1}"/>
              </a:ext>
            </a:extLst>
          </p:cNvPr>
          <p:cNvSpPr/>
          <p:nvPr/>
        </p:nvSpPr>
        <p:spPr>
          <a:xfrm>
            <a:off x="548640" y="256032"/>
            <a:ext cx="8229600" cy="25603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850" b="1" kern="0" spc="300" dirty="0">
                <a:solidFill>
                  <a:srgbClr val="A8A8A8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SCENARIO 3 — CROSS-COUNTRY HETEROGENEITY</a:t>
            </a:r>
            <a:endParaRPr lang="en-US" sz="850" dirty="0"/>
          </a:p>
        </p:txBody>
      </p:sp>
      <p:sp>
        <p:nvSpPr>
          <p:cNvPr id="3" name="Text 1">
            <a:extLst>
              <a:ext uri="{FF2B5EF4-FFF2-40B4-BE49-F238E27FC236}">
                <a16:creationId xmlns:a16="http://schemas.microsoft.com/office/drawing/2014/main" id="{D792065D-FDB5-EB01-D047-159DA606BF8D}"/>
              </a:ext>
            </a:extLst>
          </p:cNvPr>
          <p:cNvSpPr/>
          <p:nvPr/>
        </p:nvSpPr>
        <p:spPr>
          <a:xfrm>
            <a:off x="548640" y="594360"/>
            <a:ext cx="8046720" cy="7772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2800" b="1" dirty="0">
                <a:solidFill>
                  <a:srgbClr val="1A1A1A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Debt Structure Determines Who Benefits More</a:t>
            </a:r>
            <a:endParaRPr lang="en-US" sz="2800" dirty="0"/>
          </a:p>
        </p:txBody>
      </p:sp>
      <p:sp>
        <p:nvSpPr>
          <p:cNvPr id="4" name="Shape 2">
            <a:extLst>
              <a:ext uri="{FF2B5EF4-FFF2-40B4-BE49-F238E27FC236}">
                <a16:creationId xmlns:a16="http://schemas.microsoft.com/office/drawing/2014/main" id="{AE2B27BE-9FC5-92C8-3FBA-DE69149411D8}"/>
              </a:ext>
            </a:extLst>
          </p:cNvPr>
          <p:cNvSpPr/>
          <p:nvPr/>
        </p:nvSpPr>
        <p:spPr>
          <a:xfrm>
            <a:off x="548640" y="1417320"/>
            <a:ext cx="8046720" cy="0"/>
          </a:xfrm>
          <a:prstGeom prst="line">
            <a:avLst/>
          </a:prstGeom>
          <a:noFill/>
          <a:ln w="9525">
            <a:solidFill>
              <a:srgbClr val="CCCCCC"/>
            </a:solidFill>
            <a:prstDash val="solid"/>
          </a:ln>
        </p:spPr>
        <p:txBody>
          <a:bodyPr/>
          <a:lstStyle/>
          <a:p>
            <a:endParaRPr lang="en-GB"/>
          </a:p>
        </p:txBody>
      </p:sp>
      <p:sp>
        <p:nvSpPr>
          <p:cNvPr id="5" name="Text 3">
            <a:extLst>
              <a:ext uri="{FF2B5EF4-FFF2-40B4-BE49-F238E27FC236}">
                <a16:creationId xmlns:a16="http://schemas.microsoft.com/office/drawing/2014/main" id="{ABF89713-C310-B710-054E-C53F082A5362}"/>
              </a:ext>
            </a:extLst>
          </p:cNvPr>
          <p:cNvSpPr/>
          <p:nvPr/>
        </p:nvSpPr>
        <p:spPr>
          <a:xfrm>
            <a:off x="548640" y="1536192"/>
            <a:ext cx="3474720" cy="25603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endParaRPr lang="en-US" sz="900" dirty="0"/>
          </a:p>
        </p:txBody>
      </p:sp>
      <p:sp>
        <p:nvSpPr>
          <p:cNvPr id="6" name="Text 4">
            <a:extLst>
              <a:ext uri="{FF2B5EF4-FFF2-40B4-BE49-F238E27FC236}">
                <a16:creationId xmlns:a16="http://schemas.microsoft.com/office/drawing/2014/main" id="{98749B4F-3B5C-7089-8C10-570EAF6F995C}"/>
              </a:ext>
            </a:extLst>
          </p:cNvPr>
          <p:cNvSpPr/>
          <p:nvPr/>
        </p:nvSpPr>
        <p:spPr>
          <a:xfrm>
            <a:off x="4617720" y="1536192"/>
            <a:ext cx="4160520" cy="25603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endParaRPr lang="en-US" sz="900" dirty="0"/>
          </a:p>
        </p:txBody>
      </p:sp>
      <p:sp>
        <p:nvSpPr>
          <p:cNvPr id="8" name="Shape 5">
            <a:extLst>
              <a:ext uri="{FF2B5EF4-FFF2-40B4-BE49-F238E27FC236}">
                <a16:creationId xmlns:a16="http://schemas.microsoft.com/office/drawing/2014/main" id="{636C7A07-EA78-F3BA-1F6A-5D523A03A0F8}"/>
              </a:ext>
            </a:extLst>
          </p:cNvPr>
          <p:cNvSpPr/>
          <p:nvPr/>
        </p:nvSpPr>
        <p:spPr>
          <a:xfrm>
            <a:off x="4617720" y="1828800"/>
            <a:ext cx="4160520" cy="0"/>
          </a:xfrm>
          <a:prstGeom prst="line">
            <a:avLst/>
          </a:prstGeom>
          <a:noFill/>
          <a:ln w="9525">
            <a:solidFill>
              <a:srgbClr val="CCCCCC"/>
            </a:solidFill>
            <a:prstDash val="solid"/>
          </a:ln>
        </p:spPr>
        <p:txBody>
          <a:bodyPr/>
          <a:lstStyle/>
          <a:p>
            <a:endParaRPr lang="en-GB"/>
          </a:p>
        </p:txBody>
      </p:sp>
      <p:sp>
        <p:nvSpPr>
          <p:cNvPr id="9" name="Text 6">
            <a:extLst>
              <a:ext uri="{FF2B5EF4-FFF2-40B4-BE49-F238E27FC236}">
                <a16:creationId xmlns:a16="http://schemas.microsoft.com/office/drawing/2014/main" id="{01C6D648-E44F-5142-D655-3AAB6837AF74}"/>
              </a:ext>
            </a:extLst>
          </p:cNvPr>
          <p:cNvSpPr/>
          <p:nvPr/>
        </p:nvSpPr>
        <p:spPr>
          <a:xfrm>
            <a:off x="4617720" y="1938528"/>
            <a:ext cx="4160520" cy="118872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>
              <a:spcAft>
                <a:spcPts val="600"/>
              </a:spcAft>
            </a:pPr>
            <a:endParaRPr lang="en-US" sz="1250" dirty="0"/>
          </a:p>
        </p:txBody>
      </p:sp>
      <p:sp>
        <p:nvSpPr>
          <p:cNvPr id="13" name="Text 10">
            <a:extLst>
              <a:ext uri="{FF2B5EF4-FFF2-40B4-BE49-F238E27FC236}">
                <a16:creationId xmlns:a16="http://schemas.microsoft.com/office/drawing/2014/main" id="{75B1E1F3-6DFB-0951-EEAA-60987C028096}"/>
              </a:ext>
            </a:extLst>
          </p:cNvPr>
          <p:cNvSpPr/>
          <p:nvPr/>
        </p:nvSpPr>
        <p:spPr>
          <a:xfrm>
            <a:off x="548640" y="3794760"/>
            <a:ext cx="3794760" cy="118872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>
              <a:spcAft>
                <a:spcPts val="600"/>
              </a:spcAft>
            </a:pPr>
            <a:endParaRPr lang="en-US" sz="1400" dirty="0"/>
          </a:p>
        </p:txBody>
      </p:sp>
      <p:sp>
        <p:nvSpPr>
          <p:cNvPr id="14" name="Text 11">
            <a:extLst>
              <a:ext uri="{FF2B5EF4-FFF2-40B4-BE49-F238E27FC236}">
                <a16:creationId xmlns:a16="http://schemas.microsoft.com/office/drawing/2014/main" id="{44983F1D-3045-66B9-E1DF-1E28B1A6BC2D}"/>
              </a:ext>
            </a:extLst>
          </p:cNvPr>
          <p:cNvSpPr/>
          <p:nvPr/>
        </p:nvSpPr>
        <p:spPr>
          <a:xfrm>
            <a:off x="4846320" y="3364992"/>
            <a:ext cx="3794760" cy="347472"/>
          </a:xfrm>
          <a:prstGeom prst="rect">
            <a:avLst/>
          </a:prstGeom>
          <a:noFill/>
          <a:ln/>
        </p:spPr>
        <p:txBody>
          <a:bodyPr wrap="square" rtlCol="0" anchor="b"/>
          <a:lstStyle/>
          <a:p>
            <a:pPr marL="0" indent="0">
              <a:buNone/>
            </a:pPr>
            <a:endParaRPr lang="en-US" sz="1200" dirty="0"/>
          </a:p>
        </p:txBody>
      </p:sp>
      <p:sp>
        <p:nvSpPr>
          <p:cNvPr id="16" name="Text 13">
            <a:extLst>
              <a:ext uri="{FF2B5EF4-FFF2-40B4-BE49-F238E27FC236}">
                <a16:creationId xmlns:a16="http://schemas.microsoft.com/office/drawing/2014/main" id="{ED5673AB-3D9B-95FA-815D-222EAD748E16}"/>
              </a:ext>
            </a:extLst>
          </p:cNvPr>
          <p:cNvSpPr/>
          <p:nvPr/>
        </p:nvSpPr>
        <p:spPr>
          <a:xfrm>
            <a:off x="4846320" y="3794760"/>
            <a:ext cx="3794760" cy="118872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>
              <a:spcAft>
                <a:spcPts val="600"/>
              </a:spcAft>
            </a:pPr>
            <a:endParaRPr lang="en-US" sz="14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AEFD63C-1C71-9DAC-EB6F-25355392F0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258" y="1499616"/>
            <a:ext cx="8827741" cy="3335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6520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548640" y="256032"/>
            <a:ext cx="8229600" cy="25603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850" b="1" kern="0" spc="300" dirty="0">
                <a:solidFill>
                  <a:srgbClr val="A8A8A8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SYNTHESIS</a:t>
            </a:r>
            <a:endParaRPr lang="en-US" sz="850" dirty="0"/>
          </a:p>
        </p:txBody>
      </p:sp>
      <p:sp>
        <p:nvSpPr>
          <p:cNvPr id="3" name="Text 1"/>
          <p:cNvSpPr/>
          <p:nvPr/>
        </p:nvSpPr>
        <p:spPr>
          <a:xfrm>
            <a:off x="548640" y="594360"/>
            <a:ext cx="8046720" cy="7772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2800" b="1" dirty="0">
                <a:solidFill>
                  <a:srgbClr val="1A1A1A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Two Channels — Opposite Directions</a:t>
            </a:r>
            <a:endParaRPr lang="en-US" sz="2800" dirty="0"/>
          </a:p>
        </p:txBody>
      </p:sp>
      <p:sp>
        <p:nvSpPr>
          <p:cNvPr id="4" name="Shape 2"/>
          <p:cNvSpPr/>
          <p:nvPr/>
        </p:nvSpPr>
        <p:spPr>
          <a:xfrm>
            <a:off x="548640" y="1417320"/>
            <a:ext cx="8046720" cy="0"/>
          </a:xfrm>
          <a:prstGeom prst="line">
            <a:avLst/>
          </a:prstGeom>
          <a:noFill/>
          <a:ln w="9525">
            <a:solidFill>
              <a:srgbClr val="CCCCCC"/>
            </a:solidFill>
            <a:prstDash val="solid"/>
          </a:ln>
        </p:spPr>
        <p:txBody>
          <a:bodyPr/>
          <a:lstStyle/>
          <a:p>
            <a:endParaRPr lang="en-GB"/>
          </a:p>
        </p:txBody>
      </p:sp>
      <p:sp>
        <p:nvSpPr>
          <p:cNvPr id="5" name="Text 3"/>
          <p:cNvSpPr/>
          <p:nvPr/>
        </p:nvSpPr>
        <p:spPr>
          <a:xfrm>
            <a:off x="548640" y="1572768"/>
            <a:ext cx="3794760" cy="347472"/>
          </a:xfrm>
          <a:prstGeom prst="rect">
            <a:avLst/>
          </a:prstGeom>
          <a:noFill/>
          <a:ln/>
        </p:spPr>
        <p:txBody>
          <a:bodyPr wrap="square" rtlCol="0" anchor="b"/>
          <a:lstStyle/>
          <a:p>
            <a:pPr marL="0" indent="0">
              <a:buNone/>
            </a:pPr>
            <a:r>
              <a:rPr lang="en-US" sz="1200" b="1" dirty="0">
                <a:solidFill>
                  <a:srgbClr val="8B0000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Within-country channel</a:t>
            </a:r>
            <a:endParaRPr lang="en-US" sz="1200" dirty="0"/>
          </a:p>
        </p:txBody>
      </p:sp>
      <p:sp>
        <p:nvSpPr>
          <p:cNvPr id="6" name="Shape 4"/>
          <p:cNvSpPr/>
          <p:nvPr/>
        </p:nvSpPr>
        <p:spPr>
          <a:xfrm>
            <a:off x="548640" y="1920240"/>
            <a:ext cx="3794760" cy="0"/>
          </a:xfrm>
          <a:prstGeom prst="line">
            <a:avLst/>
          </a:prstGeom>
          <a:noFill/>
          <a:ln w="19050">
            <a:solidFill>
              <a:srgbClr val="8B0000"/>
            </a:solidFill>
            <a:prstDash val="solid"/>
          </a:ln>
        </p:spPr>
        <p:txBody>
          <a:bodyPr/>
          <a:lstStyle/>
          <a:p>
            <a:endParaRPr lang="en-GB"/>
          </a:p>
        </p:txBody>
      </p:sp>
      <p:sp>
        <p:nvSpPr>
          <p:cNvPr id="7" name="Text 5"/>
          <p:cNvSpPr/>
          <p:nvPr/>
        </p:nvSpPr>
        <p:spPr>
          <a:xfrm>
            <a:off x="548640" y="1956816"/>
            <a:ext cx="3794760" cy="25603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100" i="1" dirty="0">
                <a:solidFill>
                  <a:srgbClr val="6B6B6B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Favours the periphery</a:t>
            </a:r>
            <a:endParaRPr lang="en-US" sz="1100" dirty="0"/>
          </a:p>
        </p:txBody>
      </p:sp>
      <p:sp>
        <p:nvSpPr>
          <p:cNvPr id="8" name="Text 6"/>
          <p:cNvSpPr/>
          <p:nvPr/>
        </p:nvSpPr>
        <p:spPr>
          <a:xfrm>
            <a:off x="548640" y="2304288"/>
            <a:ext cx="3794760" cy="196596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>
              <a:spcAft>
                <a:spcPts val="600"/>
              </a:spcAft>
            </a:pPr>
            <a:r>
              <a:rPr lang="en-US" sz="1400" dirty="0">
                <a:solidFill>
                  <a:srgbClr val="3D3D3D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Driven by hand-to-mouth share η</a:t>
            </a:r>
            <a:endParaRPr lang="en-US" sz="1400" dirty="0"/>
          </a:p>
          <a:p>
            <a:pPr>
              <a:spcAft>
                <a:spcPts val="600"/>
              </a:spcAft>
            </a:pPr>
            <a:r>
              <a:rPr lang="en-US" sz="1400" dirty="0">
                <a:solidFill>
                  <a:srgbClr val="3D3D3D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↑ η  →  stronger demand multiplier</a:t>
            </a:r>
            <a:endParaRPr lang="en-US" sz="1400" dirty="0"/>
          </a:p>
          <a:p>
            <a:pPr>
              <a:spcAft>
                <a:spcPts val="600"/>
              </a:spcAft>
            </a:pPr>
            <a:r>
              <a:rPr lang="en-US" sz="1400" dirty="0">
                <a:solidFill>
                  <a:srgbClr val="3D3D3D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↑ η  →  larger inequality compression</a:t>
            </a:r>
            <a:endParaRPr lang="en-US" sz="1400" dirty="0"/>
          </a:p>
          <a:p>
            <a:pPr>
              <a:spcAft>
                <a:spcPts val="600"/>
              </a:spcAft>
            </a:pPr>
            <a:r>
              <a:rPr lang="en-US" sz="1400" dirty="0">
                <a:solidFill>
                  <a:srgbClr val="3D3D3D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Periphery (η = 0.45) benefits more</a:t>
            </a:r>
            <a:endParaRPr lang="en-US" sz="1400" dirty="0"/>
          </a:p>
        </p:txBody>
      </p:sp>
      <p:sp>
        <p:nvSpPr>
          <p:cNvPr id="9" name="Text 7"/>
          <p:cNvSpPr/>
          <p:nvPr/>
        </p:nvSpPr>
        <p:spPr>
          <a:xfrm>
            <a:off x="4846320" y="1572768"/>
            <a:ext cx="3794760" cy="347472"/>
          </a:xfrm>
          <a:prstGeom prst="rect">
            <a:avLst/>
          </a:prstGeom>
          <a:noFill/>
          <a:ln/>
        </p:spPr>
        <p:txBody>
          <a:bodyPr wrap="square" rtlCol="0" anchor="b"/>
          <a:lstStyle/>
          <a:p>
            <a:pPr marL="0" indent="0">
              <a:buNone/>
            </a:pPr>
            <a:r>
              <a:rPr lang="en-US" sz="1200" b="1" dirty="0">
                <a:solidFill>
                  <a:srgbClr val="1A4A7A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Cross-country channel</a:t>
            </a:r>
            <a:endParaRPr lang="en-US" sz="1200" dirty="0"/>
          </a:p>
        </p:txBody>
      </p:sp>
      <p:sp>
        <p:nvSpPr>
          <p:cNvPr id="10" name="Shape 8"/>
          <p:cNvSpPr/>
          <p:nvPr/>
        </p:nvSpPr>
        <p:spPr>
          <a:xfrm>
            <a:off x="4846320" y="1920240"/>
            <a:ext cx="3794760" cy="0"/>
          </a:xfrm>
          <a:prstGeom prst="line">
            <a:avLst/>
          </a:prstGeom>
          <a:noFill/>
          <a:ln w="19050">
            <a:solidFill>
              <a:srgbClr val="1A4A7A"/>
            </a:solidFill>
            <a:prstDash val="solid"/>
          </a:ln>
        </p:spPr>
        <p:txBody>
          <a:bodyPr/>
          <a:lstStyle/>
          <a:p>
            <a:endParaRPr lang="en-GB"/>
          </a:p>
        </p:txBody>
      </p:sp>
      <p:sp>
        <p:nvSpPr>
          <p:cNvPr id="11" name="Text 9"/>
          <p:cNvSpPr/>
          <p:nvPr/>
        </p:nvSpPr>
        <p:spPr>
          <a:xfrm>
            <a:off x="4846320" y="1956816"/>
            <a:ext cx="3794760" cy="25603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100" i="1" dirty="0">
                <a:solidFill>
                  <a:srgbClr val="6B6B6B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Favours the core</a:t>
            </a:r>
            <a:endParaRPr lang="en-US" sz="1100" dirty="0"/>
          </a:p>
        </p:txBody>
      </p:sp>
      <p:sp>
        <p:nvSpPr>
          <p:cNvPr id="12" name="Text 10"/>
          <p:cNvSpPr/>
          <p:nvPr/>
        </p:nvSpPr>
        <p:spPr>
          <a:xfrm>
            <a:off x="4846320" y="2304288"/>
            <a:ext cx="3794760" cy="196596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>
              <a:spcAft>
                <a:spcPts val="600"/>
              </a:spcAft>
            </a:pPr>
            <a:r>
              <a:rPr lang="en-US" sz="1400" dirty="0">
                <a:solidFill>
                  <a:srgbClr val="3D3D3D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Driven by bond liquidity ϕ and maturity ϑ</a:t>
            </a:r>
            <a:endParaRPr lang="en-US" sz="1400" dirty="0"/>
          </a:p>
          <a:p>
            <a:pPr>
              <a:spcAft>
                <a:spcPts val="600"/>
              </a:spcAft>
            </a:pPr>
            <a:r>
              <a:rPr lang="en-US" sz="1400" dirty="0">
                <a:solidFill>
                  <a:srgbClr val="3D3D3D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↑ ϕ  →  larger portfolio reallocation</a:t>
            </a:r>
            <a:endParaRPr lang="en-US" sz="1400" dirty="0"/>
          </a:p>
          <a:p>
            <a:pPr>
              <a:spcAft>
                <a:spcPts val="600"/>
              </a:spcAft>
            </a:pPr>
            <a:r>
              <a:rPr lang="en-US" sz="1400" dirty="0">
                <a:solidFill>
                  <a:srgbClr val="3D3D3D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↓ ϑ  →  reallocation flows into capital</a:t>
            </a:r>
            <a:endParaRPr lang="en-US" sz="1400" dirty="0"/>
          </a:p>
          <a:p>
            <a:pPr>
              <a:spcAft>
                <a:spcPts val="600"/>
              </a:spcAft>
            </a:pPr>
            <a:r>
              <a:rPr lang="en-US" sz="1400" dirty="0">
                <a:solidFill>
                  <a:srgbClr val="3D3D3D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Core (ϕ = 0.8, ϑ = 0.25) benefits more</a:t>
            </a:r>
            <a:endParaRPr lang="en-US" sz="1400" dirty="0"/>
          </a:p>
        </p:txBody>
      </p:sp>
      <p:sp>
        <p:nvSpPr>
          <p:cNvPr id="13" name="Shape 11"/>
          <p:cNvSpPr/>
          <p:nvPr/>
        </p:nvSpPr>
        <p:spPr>
          <a:xfrm>
            <a:off x="4544568" y="1572768"/>
            <a:ext cx="0" cy="2743200"/>
          </a:xfrm>
          <a:prstGeom prst="line">
            <a:avLst/>
          </a:prstGeom>
          <a:noFill/>
          <a:ln w="9525">
            <a:solidFill>
              <a:srgbClr val="CCCCCC"/>
            </a:solidFill>
            <a:prstDash val="solid"/>
          </a:ln>
        </p:spPr>
        <p:txBody>
          <a:bodyPr/>
          <a:lstStyle/>
          <a:p>
            <a:endParaRPr lang="en-GB"/>
          </a:p>
        </p:txBody>
      </p:sp>
      <p:sp>
        <p:nvSpPr>
          <p:cNvPr id="14" name="Text 12"/>
          <p:cNvSpPr/>
          <p:nvPr/>
        </p:nvSpPr>
        <p:spPr>
          <a:xfrm>
            <a:off x="4224528" y="2788920"/>
            <a:ext cx="640080" cy="4114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600" b="1" i="1" dirty="0">
                <a:solidFill>
                  <a:srgbClr val="A8A8A8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vs.</a:t>
            </a:r>
            <a:endParaRPr lang="en-US" sz="1600" dirty="0"/>
          </a:p>
        </p:txBody>
      </p:sp>
      <p:sp>
        <p:nvSpPr>
          <p:cNvPr id="15" name="Shape 13"/>
          <p:cNvSpPr/>
          <p:nvPr/>
        </p:nvSpPr>
        <p:spPr>
          <a:xfrm>
            <a:off x="548640" y="4434840"/>
            <a:ext cx="8046720" cy="0"/>
          </a:xfrm>
          <a:prstGeom prst="line">
            <a:avLst/>
          </a:prstGeom>
          <a:noFill/>
          <a:ln w="9525">
            <a:solidFill>
              <a:srgbClr val="CCCCCC"/>
            </a:solidFill>
            <a:prstDash val="solid"/>
          </a:ln>
        </p:spPr>
        <p:txBody>
          <a:bodyPr/>
          <a:lstStyle/>
          <a:p>
            <a:endParaRPr lang="en-GB"/>
          </a:p>
        </p:txBody>
      </p:sp>
      <p:sp>
        <p:nvSpPr>
          <p:cNvPr id="16" name="Text 14"/>
          <p:cNvSpPr/>
          <p:nvPr/>
        </p:nvSpPr>
        <p:spPr>
          <a:xfrm>
            <a:off x="548640" y="4535424"/>
            <a:ext cx="8046720" cy="2743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050" i="1" dirty="0">
                <a:solidFill>
                  <a:srgbClr val="1A1A1A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Which dominates? Depends on the relative size of η, ϕ, and ϑ  —  next on the research agenda</a:t>
            </a:r>
            <a:endParaRPr lang="en-US" sz="105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abel"/>
          <p:cNvSpPr/>
          <p:nvPr/>
        </p:nvSpPr>
        <p:spPr>
          <a:xfrm>
            <a:off x="548640" y="256032"/>
            <a:ext cx="8229600" cy="25603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850" b="1" kern="0" spc="300" dirty="0">
                <a:solidFill>
                  <a:srgbClr val="A8A8A8"/>
                </a:solidFill>
                <a:latin typeface="Georgia" pitchFamily="34" charset="0"/>
              </a:rPr>
              <a:t>POLICY IMPLICATIONS</a:t>
            </a:r>
          </a:p>
        </p:txBody>
      </p:sp>
      <p:sp>
        <p:nvSpPr>
          <p:cNvPr id="3" name="Title"/>
          <p:cNvSpPr/>
          <p:nvPr/>
        </p:nvSpPr>
        <p:spPr>
          <a:xfrm>
            <a:off x="548640" y="540000"/>
            <a:ext cx="8046720" cy="7000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2800" b="1" dirty="0">
                <a:solidFill>
                  <a:srgbClr val="1A1A1A"/>
                </a:solidFill>
                <a:latin typeface="Georgia" pitchFamily="34" charset="0"/>
              </a:rPr>
              <a:t>Uniform QE is Not Neutral</a:t>
            </a:r>
          </a:p>
        </p:txBody>
      </p:sp>
      <p:sp>
        <p:nvSpPr>
          <p:cNvPr id="4" name="Rule title"/>
          <p:cNvSpPr/>
          <p:nvPr/>
        </p:nvSpPr>
        <p:spPr>
          <a:xfrm>
            <a:off x="548640" y="1290000"/>
            <a:ext cx="8046720" cy="0"/>
          </a:xfrm>
          <a:prstGeom prst="line">
            <a:avLst/>
          </a:prstGeom>
          <a:noFill/>
          <a:ln w="9525">
            <a:solidFill>
              <a:srgbClr val="CCCCCC"/>
            </a:solidFill>
            <a:prstDash val="solid"/>
          </a:ln>
        </p:spPr>
        <p:txBody>
          <a:bodyPr/>
          <a:lstStyle/>
          <a:p>
            <a:endParaRPr lang="en-GB"/>
          </a:p>
        </p:txBody>
      </p:sp>
      <p:sp>
        <p:nvSpPr>
          <p:cNvPr id="5" name="Num1"/>
          <p:cNvSpPr/>
          <p:nvPr/>
        </p:nvSpPr>
        <p:spPr>
          <a:xfrm>
            <a:off x="548640" y="1380000"/>
            <a:ext cx="290000" cy="290000"/>
          </a:xfrm>
          <a:prstGeom prst="rect">
            <a:avLst/>
          </a:prstGeom>
          <a:solidFill>
            <a:srgbClr val="1A4A7A"/>
          </a:solidFill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100" b="1" dirty="0">
                <a:solidFill>
                  <a:srgbClr val="FFFFFF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6" name="Text1"/>
          <p:cNvSpPr/>
          <p:nvPr/>
        </p:nvSpPr>
        <p:spPr>
          <a:xfrm>
            <a:off x="930000" y="1355000"/>
            <a:ext cx="7665360" cy="62000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buNone/>
            </a:pPr>
            <a:r>
              <a:rPr lang="en-US" sz="1350" b="1" dirty="0">
                <a:solidFill>
                  <a:srgbClr val="1A1A1A"/>
                </a:solidFill>
                <a:latin typeface="Calibri" pitchFamily="34" charset="0"/>
              </a:rPr>
              <a:t>Internalise cross-country asymmetries</a:t>
            </a:r>
          </a:p>
          <a:p>
            <a:pPr marL="0" indent="0">
              <a:buNone/>
            </a:pPr>
            <a:r>
              <a:rPr lang="en-US" sz="1150" dirty="0">
                <a:solidFill>
                  <a:srgbClr val="5A5A5A"/>
                </a:solidFill>
                <a:latin typeface="Calibri" pitchFamily="34" charset="0"/>
              </a:rPr>
              <a:t>The allocation of purchases across country bond markets matters — not just total volume. Uniform programmes are not distribution-neutral.</a:t>
            </a:r>
          </a:p>
        </p:txBody>
      </p:sp>
      <p:sp>
        <p:nvSpPr>
          <p:cNvPr id="7" name="Rule1"/>
          <p:cNvSpPr/>
          <p:nvPr/>
        </p:nvSpPr>
        <p:spPr>
          <a:xfrm>
            <a:off x="548640" y="2030000"/>
            <a:ext cx="8046720" cy="0"/>
          </a:xfrm>
          <a:prstGeom prst="line">
            <a:avLst/>
          </a:prstGeom>
          <a:noFill/>
          <a:ln w="6350">
            <a:solidFill>
              <a:srgbClr val="E0E0E0"/>
            </a:solidFill>
            <a:prstDash val="solid"/>
          </a:ln>
        </p:spPr>
        <p:txBody>
          <a:bodyPr/>
          <a:lstStyle/>
          <a:p>
            <a:endParaRPr lang="en-GB"/>
          </a:p>
        </p:txBody>
      </p:sp>
      <p:sp>
        <p:nvSpPr>
          <p:cNvPr id="8" name="Num2"/>
          <p:cNvSpPr/>
          <p:nvPr/>
        </p:nvSpPr>
        <p:spPr>
          <a:xfrm>
            <a:off x="548640" y="2100000"/>
            <a:ext cx="290000" cy="290000"/>
          </a:xfrm>
          <a:prstGeom prst="rect">
            <a:avLst/>
          </a:prstGeom>
          <a:solidFill>
            <a:srgbClr val="8B0000"/>
          </a:solidFill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100" b="1" dirty="0">
                <a:solidFill>
                  <a:srgbClr val="FFFFFF"/>
                </a:solidFill>
                <a:latin typeface="Calibri" pitchFamily="34" charset="0"/>
              </a:rPr>
              <a:t>2</a:t>
            </a:r>
          </a:p>
        </p:txBody>
      </p:sp>
      <p:sp>
        <p:nvSpPr>
          <p:cNvPr id="9" name="Text2"/>
          <p:cNvSpPr/>
          <p:nvPr/>
        </p:nvSpPr>
        <p:spPr>
          <a:xfrm>
            <a:off x="930000" y="2075000"/>
            <a:ext cx="7665360" cy="62000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buNone/>
            </a:pPr>
            <a:r>
              <a:rPr lang="en-US" sz="1350" b="1" dirty="0">
                <a:solidFill>
                  <a:srgbClr val="1A1A1A"/>
                </a:solidFill>
                <a:latin typeface="Calibri" pitchFamily="34" charset="0"/>
              </a:rPr>
              <a:t>Prefer targeted, calibrated measures</a:t>
            </a:r>
          </a:p>
          <a:p>
            <a:pPr marL="0" indent="0">
              <a:buNone/>
            </a:pPr>
            <a:r>
              <a:rPr lang="en-US" sz="1150" dirty="0">
                <a:solidFill>
                  <a:srgbClr val="5A5A5A"/>
                </a:solidFill>
                <a:latin typeface="Calibri" pitchFamily="34" charset="0"/>
              </a:rPr>
              <a:t>The PEPP’s flexible reinvestment mechanism is a step in this direction. This model provides a theoretical foundation for heterogeneity-aware instrument design.</a:t>
            </a:r>
          </a:p>
        </p:txBody>
      </p:sp>
      <p:sp>
        <p:nvSpPr>
          <p:cNvPr id="10" name="Rule2"/>
          <p:cNvSpPr/>
          <p:nvPr/>
        </p:nvSpPr>
        <p:spPr>
          <a:xfrm>
            <a:off x="548640" y="2755000"/>
            <a:ext cx="8046720" cy="0"/>
          </a:xfrm>
          <a:prstGeom prst="line">
            <a:avLst/>
          </a:prstGeom>
          <a:noFill/>
          <a:ln w="6350">
            <a:solidFill>
              <a:srgbClr val="E0E0E0"/>
            </a:solidFill>
            <a:prstDash val="solid"/>
          </a:ln>
        </p:spPr>
        <p:txBody>
          <a:bodyPr/>
          <a:lstStyle/>
          <a:p>
            <a:endParaRPr lang="en-GB"/>
          </a:p>
        </p:txBody>
      </p:sp>
      <p:sp>
        <p:nvSpPr>
          <p:cNvPr id="11" name="Num3"/>
          <p:cNvSpPr/>
          <p:nvPr/>
        </p:nvSpPr>
        <p:spPr>
          <a:xfrm>
            <a:off x="548640" y="2825000"/>
            <a:ext cx="290000" cy="290000"/>
          </a:xfrm>
          <a:prstGeom prst="rect">
            <a:avLst/>
          </a:prstGeom>
          <a:solidFill>
            <a:srgbClr val="4A6741"/>
          </a:solidFill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100" b="1" dirty="0">
                <a:solidFill>
                  <a:srgbClr val="FFFFFF"/>
                </a:solidFill>
                <a:latin typeface="Calibri" pitchFamily="34" charset="0"/>
              </a:rPr>
              <a:t>3</a:t>
            </a:r>
          </a:p>
        </p:txBody>
      </p:sp>
      <p:sp>
        <p:nvSpPr>
          <p:cNvPr id="12" name="Text3"/>
          <p:cNvSpPr/>
          <p:nvPr/>
        </p:nvSpPr>
        <p:spPr>
          <a:xfrm>
            <a:off x="930000" y="2800000"/>
            <a:ext cx="7665360" cy="62000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buNone/>
            </a:pPr>
            <a:r>
              <a:rPr lang="en-US" sz="1350" b="1" dirty="0">
                <a:solidFill>
                  <a:srgbClr val="1A1A1A"/>
                </a:solidFill>
                <a:latin typeface="Calibri" pitchFamily="34" charset="0"/>
              </a:rPr>
              <a:t>Coordinate with fiscal authorities</a:t>
            </a:r>
          </a:p>
          <a:p>
            <a:pPr marL="0" indent="0">
              <a:buNone/>
            </a:pPr>
            <a:r>
              <a:rPr lang="en-US" sz="1150" dirty="0">
                <a:solidFill>
                  <a:srgbClr val="5A5A5A"/>
                </a:solidFill>
                <a:latin typeface="Calibri" pitchFamily="34" charset="0"/>
              </a:rPr>
              <a:t>The periphery’s disadvantage reflects debt composition and bond market depth — structural features monetary policy alone cannot address.</a:t>
            </a:r>
          </a:p>
        </p:txBody>
      </p:sp>
      <p:sp>
        <p:nvSpPr>
          <p:cNvPr id="13" name="Rule bottom"/>
          <p:cNvSpPr/>
          <p:nvPr/>
        </p:nvSpPr>
        <p:spPr>
          <a:xfrm>
            <a:off x="548640" y="4434840"/>
            <a:ext cx="8046720" cy="0"/>
          </a:xfrm>
          <a:prstGeom prst="line">
            <a:avLst/>
          </a:prstGeom>
          <a:noFill/>
          <a:ln w="9525">
            <a:solidFill>
              <a:srgbClr val="CCCCCC"/>
            </a:solidFill>
            <a:prstDash val="solid"/>
          </a:ln>
        </p:spPr>
        <p:txBody>
          <a:bodyPr/>
          <a:lstStyle/>
          <a:p>
            <a:endParaRPr lang="en-GB"/>
          </a:p>
        </p:txBody>
      </p:sp>
      <p:sp>
        <p:nvSpPr>
          <p:cNvPr id="14" name="TPI"/>
          <p:cNvSpPr/>
          <p:nvPr/>
        </p:nvSpPr>
        <p:spPr>
          <a:xfrm>
            <a:off x="548640" y="4526280"/>
            <a:ext cx="8046720" cy="3100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000" i="1" dirty="0">
                <a:solidFill>
                  <a:srgbClr val="8B0000"/>
                </a:solidFill>
                <a:latin typeface="Calibri" pitchFamily="34" charset="0"/>
              </a:rPr>
              <a:t>Symmetric logic to the TPI (2022): if tightening can fragment, easing can diverge too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abel"/>
          <p:cNvSpPr/>
          <p:nvPr/>
        </p:nvSpPr>
        <p:spPr>
          <a:xfrm>
            <a:off x="548640" y="256032"/>
            <a:ext cx="8229600" cy="25603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850" b="1" kern="0" spc="300" dirty="0">
                <a:solidFill>
                  <a:srgbClr val="A8A8A8"/>
                </a:solidFill>
                <a:latin typeface="Georgia" pitchFamily="34" charset="0"/>
              </a:rPr>
              <a:t>CONCLUSION</a:t>
            </a:r>
          </a:p>
        </p:txBody>
      </p:sp>
      <p:sp>
        <p:nvSpPr>
          <p:cNvPr id="3" name="Title"/>
          <p:cNvSpPr/>
          <p:nvPr/>
        </p:nvSpPr>
        <p:spPr>
          <a:xfrm>
            <a:off x="548640" y="540000"/>
            <a:ext cx="8046720" cy="7000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2800" b="1" dirty="0">
                <a:solidFill>
                  <a:srgbClr val="1A1A1A"/>
                </a:solidFill>
                <a:latin typeface="Georgia" pitchFamily="34" charset="0"/>
              </a:rPr>
              <a:t>Heterogeneity Shapes QE — Both Ways</a:t>
            </a:r>
          </a:p>
        </p:txBody>
      </p:sp>
      <p:sp>
        <p:nvSpPr>
          <p:cNvPr id="4" name="Rule title"/>
          <p:cNvSpPr/>
          <p:nvPr/>
        </p:nvSpPr>
        <p:spPr>
          <a:xfrm>
            <a:off x="548640" y="1290000"/>
            <a:ext cx="8046720" cy="0"/>
          </a:xfrm>
          <a:prstGeom prst="line">
            <a:avLst/>
          </a:prstGeom>
          <a:noFill/>
          <a:ln w="9525">
            <a:solidFill>
              <a:srgbClr val="CCCCCC"/>
            </a:solidFill>
            <a:prstDash val="solid"/>
          </a:ln>
        </p:spPr>
        <p:txBody>
          <a:bodyPr/>
          <a:lstStyle/>
          <a:p>
            <a:endParaRPr lang="en-GB"/>
          </a:p>
        </p:txBody>
      </p:sp>
      <p:sp>
        <p:nvSpPr>
          <p:cNvPr id="5" name="Num1"/>
          <p:cNvSpPr/>
          <p:nvPr/>
        </p:nvSpPr>
        <p:spPr>
          <a:xfrm>
            <a:off x="548640" y="1375000"/>
            <a:ext cx="290000" cy="290000"/>
          </a:xfrm>
          <a:prstGeom prst="rect">
            <a:avLst/>
          </a:prstGeom>
          <a:solidFill>
            <a:srgbClr val="1A4A7A"/>
          </a:solidFill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100" b="1" dirty="0">
                <a:solidFill>
                  <a:srgbClr val="FFFFFF"/>
                </a:solidFill>
                <a:latin typeface="Calibri" pitchFamily="34" charset="0"/>
              </a:rPr>
              <a:t>①</a:t>
            </a:r>
          </a:p>
        </p:txBody>
      </p:sp>
      <p:sp>
        <p:nvSpPr>
          <p:cNvPr id="6" name="Res1"/>
          <p:cNvSpPr/>
          <p:nvPr/>
        </p:nvSpPr>
        <p:spPr>
          <a:xfrm>
            <a:off x="930000" y="1350000"/>
            <a:ext cx="7665360" cy="60000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buNone/>
            </a:pPr>
            <a:r>
              <a:rPr lang="en-US" sz="1350" b="1" dirty="0">
                <a:solidFill>
                  <a:srgbClr val="1A1A1A"/>
                </a:solidFill>
                <a:latin typeface="Calibri" pitchFamily="34" charset="0"/>
              </a:rPr>
              <a:t>QE is expansionary — but asymmetrically so</a:t>
            </a:r>
          </a:p>
          <a:p>
            <a:pPr marL="0" indent="0">
              <a:buNone/>
            </a:pPr>
            <a:r>
              <a:rPr lang="en-US" sz="1150" dirty="0">
                <a:solidFill>
                  <a:srgbClr val="5A5A5A"/>
                </a:solidFill>
                <a:latin typeface="Calibri" pitchFamily="34" charset="0"/>
              </a:rPr>
              <a:t>Within-country heterogeneity (η) amplifies output gains and inequality reduction more in the periphery.</a:t>
            </a:r>
          </a:p>
        </p:txBody>
      </p:sp>
      <p:sp>
        <p:nvSpPr>
          <p:cNvPr id="7" name="Rule1"/>
          <p:cNvSpPr/>
          <p:nvPr/>
        </p:nvSpPr>
        <p:spPr>
          <a:xfrm>
            <a:off x="548640" y="2010000"/>
            <a:ext cx="8046720" cy="0"/>
          </a:xfrm>
          <a:prstGeom prst="line">
            <a:avLst/>
          </a:prstGeom>
          <a:noFill/>
          <a:ln w="6350">
            <a:solidFill>
              <a:srgbClr val="E0E0E0"/>
            </a:solidFill>
            <a:prstDash val="solid"/>
          </a:ln>
        </p:spPr>
        <p:txBody>
          <a:bodyPr/>
          <a:lstStyle/>
          <a:p>
            <a:endParaRPr lang="en-GB"/>
          </a:p>
        </p:txBody>
      </p:sp>
      <p:sp>
        <p:nvSpPr>
          <p:cNvPr id="8" name="Num2"/>
          <p:cNvSpPr/>
          <p:nvPr/>
        </p:nvSpPr>
        <p:spPr>
          <a:xfrm>
            <a:off x="548640" y="2090000"/>
            <a:ext cx="290000" cy="290000"/>
          </a:xfrm>
          <a:prstGeom prst="rect">
            <a:avLst/>
          </a:prstGeom>
          <a:solidFill>
            <a:srgbClr val="8B0000"/>
          </a:solidFill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100" b="1" dirty="0">
                <a:solidFill>
                  <a:srgbClr val="FFFFFF"/>
                </a:solidFill>
                <a:latin typeface="Calibri" pitchFamily="34" charset="0"/>
              </a:rPr>
              <a:t>②</a:t>
            </a:r>
          </a:p>
        </p:txBody>
      </p:sp>
      <p:sp>
        <p:nvSpPr>
          <p:cNvPr id="9" name="Res2"/>
          <p:cNvSpPr/>
          <p:nvPr/>
        </p:nvSpPr>
        <p:spPr>
          <a:xfrm>
            <a:off x="930000" y="2065000"/>
            <a:ext cx="7665360" cy="60000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buNone/>
            </a:pPr>
            <a:r>
              <a:rPr lang="en-US" sz="1350" b="1" dirty="0">
                <a:solidFill>
                  <a:srgbClr val="1A1A1A"/>
                </a:solidFill>
                <a:latin typeface="Calibri" pitchFamily="34" charset="0"/>
              </a:rPr>
              <a:t>Cross-country heterogeneity amplifies divergences</a:t>
            </a:r>
          </a:p>
          <a:p>
            <a:pPr marL="0" indent="0">
              <a:buNone/>
            </a:pPr>
            <a:r>
              <a:rPr lang="en-US" sz="1150" dirty="0">
                <a:solidFill>
                  <a:srgbClr val="5A5A5A"/>
                </a:solidFill>
                <a:latin typeface="Calibri" pitchFamily="34" charset="0"/>
              </a:rPr>
              <a:t>Bond liquidity (ϕ) and debt maturity (ϑ) give the core a structural advantage via the portfolio rebalancing channel.</a:t>
            </a:r>
          </a:p>
        </p:txBody>
      </p:sp>
      <p:sp>
        <p:nvSpPr>
          <p:cNvPr id="10" name="Rule2"/>
          <p:cNvSpPr/>
          <p:nvPr/>
        </p:nvSpPr>
        <p:spPr>
          <a:xfrm>
            <a:off x="548640" y="2725000"/>
            <a:ext cx="8046720" cy="0"/>
          </a:xfrm>
          <a:prstGeom prst="line">
            <a:avLst/>
          </a:prstGeom>
          <a:noFill/>
          <a:ln w="6350">
            <a:solidFill>
              <a:srgbClr val="E0E0E0"/>
            </a:solidFill>
            <a:prstDash val="solid"/>
          </a:ln>
        </p:spPr>
        <p:txBody>
          <a:bodyPr/>
          <a:lstStyle/>
          <a:p>
            <a:endParaRPr lang="en-GB"/>
          </a:p>
        </p:txBody>
      </p:sp>
      <p:sp>
        <p:nvSpPr>
          <p:cNvPr id="11" name="Num3"/>
          <p:cNvSpPr/>
          <p:nvPr/>
        </p:nvSpPr>
        <p:spPr>
          <a:xfrm>
            <a:off x="548640" y="2805000"/>
            <a:ext cx="290000" cy="290000"/>
          </a:xfrm>
          <a:prstGeom prst="rect">
            <a:avLst/>
          </a:prstGeom>
          <a:solidFill>
            <a:srgbClr val="4A6741"/>
          </a:solidFill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100" b="1" dirty="0">
                <a:solidFill>
                  <a:srgbClr val="FFFFFF"/>
                </a:solidFill>
                <a:latin typeface="Calibri" pitchFamily="34" charset="0"/>
              </a:rPr>
              <a:t>③</a:t>
            </a:r>
          </a:p>
        </p:txBody>
      </p:sp>
      <p:sp>
        <p:nvSpPr>
          <p:cNvPr id="12" name="Res3"/>
          <p:cNvSpPr/>
          <p:nvPr/>
        </p:nvSpPr>
        <p:spPr>
          <a:xfrm>
            <a:off x="930000" y="2780000"/>
            <a:ext cx="7665360" cy="60000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buNone/>
            </a:pPr>
            <a:r>
              <a:rPr lang="en-US" sz="1350" b="1" dirty="0">
                <a:solidFill>
                  <a:srgbClr val="1A1A1A"/>
                </a:solidFill>
                <a:latin typeface="Calibri" pitchFamily="34" charset="0"/>
              </a:rPr>
              <a:t>Policy design should be heterogeneity-aware</a:t>
            </a:r>
          </a:p>
          <a:p>
            <a:pPr marL="0" indent="0">
              <a:buNone/>
            </a:pPr>
            <a:r>
              <a:rPr lang="en-US" sz="1150" dirty="0">
                <a:solidFill>
                  <a:srgbClr val="5A5A5A"/>
                </a:solidFill>
                <a:latin typeface="Calibri" pitchFamily="34" charset="0"/>
              </a:rPr>
              <a:t>Uniform large-scale programmes risk widening the core–periphery gap. Targeted, calibrated instruments matter.</a:t>
            </a:r>
          </a:p>
        </p:txBody>
      </p:sp>
      <p:sp>
        <p:nvSpPr>
          <p:cNvPr id="13" name="Rule bottom"/>
          <p:cNvSpPr/>
          <p:nvPr/>
        </p:nvSpPr>
        <p:spPr>
          <a:xfrm>
            <a:off x="548640" y="4050000"/>
            <a:ext cx="8046720" cy="0"/>
          </a:xfrm>
          <a:prstGeom prst="line">
            <a:avLst/>
          </a:prstGeom>
          <a:noFill/>
          <a:ln w="9525">
            <a:solidFill>
              <a:srgbClr val="CCCCCC"/>
            </a:solidFill>
            <a:prstDash val="solid"/>
          </a:ln>
        </p:spPr>
        <p:txBody>
          <a:bodyPr/>
          <a:lstStyle/>
          <a:p>
            <a:endParaRPr lang="en-GB"/>
          </a:p>
        </p:txBody>
      </p:sp>
      <p:sp>
        <p:nvSpPr>
          <p:cNvPr id="14" name="NextSteps"/>
          <p:cNvSpPr/>
          <p:nvPr/>
        </p:nvSpPr>
        <p:spPr>
          <a:xfrm>
            <a:off x="548640" y="4130000"/>
            <a:ext cx="5500000" cy="3100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950" i="1" dirty="0">
                <a:solidFill>
                  <a:srgbClr val="8B8B8B"/>
                </a:solidFill>
                <a:latin typeface="Calibri" pitchFamily="34" charset="0"/>
              </a:rPr>
              <a:t>Next: external positions (trade balance, NFA) + empirical validation via Local Projections on EMU data</a:t>
            </a:r>
          </a:p>
        </p:txBody>
      </p:sp>
      <p:sp>
        <p:nvSpPr>
          <p:cNvPr id="15" name="OpenQ"/>
          <p:cNvSpPr/>
          <p:nvPr/>
        </p:nvSpPr>
        <p:spPr>
          <a:xfrm>
            <a:off x="548640" y="4460000"/>
            <a:ext cx="8046720" cy="3600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050" b="1" i="1" dirty="0">
                <a:solidFill>
                  <a:srgbClr val="1A1A1A"/>
                </a:solidFill>
                <a:latin typeface="Georgia" pitchFamily="34" charset="0"/>
              </a:rPr>
              <a:t>Should the ECB explicitly internalise cross-country asymmetries when calibrating asset purchases?</a:t>
            </a:r>
          </a:p>
        </p:txBody>
      </p:sp>
      <p:sp>
        <p:nvSpPr>
          <p:cNvPr id="16" name="Email"/>
          <p:cNvSpPr/>
          <p:nvPr/>
        </p:nvSpPr>
        <p:spPr>
          <a:xfrm>
            <a:off x="6500000" y="4130000"/>
            <a:ext cx="1895360" cy="3100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r">
              <a:buNone/>
            </a:pPr>
            <a:endParaRPr lang="en-US" sz="950" b="1" dirty="0">
              <a:solidFill>
                <a:srgbClr val="8B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0732190-0E25-ACCB-A775-CF47E77927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9454" y="1856970"/>
            <a:ext cx="2597736" cy="301034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3CE17C4-EF5C-60C0-B3CE-AC69E1519271}"/>
              </a:ext>
            </a:extLst>
          </p:cNvPr>
          <p:cNvSpPr txBox="1"/>
          <p:nvPr/>
        </p:nvSpPr>
        <p:spPr>
          <a:xfrm>
            <a:off x="641070" y="804039"/>
            <a:ext cx="726993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400" dirty="0">
                <a:latin typeface="Georgia" panose="02040502050405020303" pitchFamily="18" charset="0"/>
              </a:rPr>
              <a:t>Many </a:t>
            </a:r>
            <a:r>
              <a:rPr lang="fr-FR" sz="2400" dirty="0" err="1">
                <a:latin typeface="Georgia" panose="02040502050405020303" pitchFamily="18" charset="0"/>
              </a:rPr>
              <a:t>thanks</a:t>
            </a:r>
            <a:r>
              <a:rPr lang="fr-FR" sz="2400" dirty="0">
                <a:latin typeface="Georgia" panose="02040502050405020303" pitchFamily="18" charset="0"/>
              </a:rPr>
              <a:t>!</a:t>
            </a:r>
          </a:p>
          <a:p>
            <a:pPr algn="ctr"/>
            <a:r>
              <a:rPr lang="fr-FR" sz="2400" dirty="0">
                <a:latin typeface="Georgia" panose="02040502050405020303" pitchFamily="18" charset="0"/>
              </a:rPr>
              <a:t>Link to </a:t>
            </a:r>
            <a:r>
              <a:rPr lang="fr-FR" sz="2400" dirty="0" err="1">
                <a:latin typeface="Georgia" panose="02040502050405020303" pitchFamily="18" charset="0"/>
              </a:rPr>
              <a:t>my</a:t>
            </a:r>
            <a:r>
              <a:rPr lang="fr-FR" sz="2400" dirty="0">
                <a:latin typeface="Georgia" panose="02040502050405020303" pitchFamily="18" charset="0"/>
              </a:rPr>
              <a:t> </a:t>
            </a:r>
            <a:r>
              <a:rPr lang="fr-FR" sz="2400" dirty="0" err="1">
                <a:latin typeface="Georgia" panose="02040502050405020303" pitchFamily="18" charset="0"/>
              </a:rPr>
              <a:t>website</a:t>
            </a:r>
            <a:r>
              <a:rPr lang="fr-FR" sz="2400" dirty="0">
                <a:latin typeface="Georgia" panose="02040502050405020303" pitchFamily="18" charset="0"/>
              </a:rPr>
              <a:t> </a:t>
            </a:r>
            <a:r>
              <a:rPr lang="fr-FR" sz="2400" dirty="0" err="1">
                <a:latin typeface="Georgia" panose="02040502050405020303" pitchFamily="18" charset="0"/>
              </a:rPr>
              <a:t>with</a:t>
            </a:r>
            <a:r>
              <a:rPr lang="fr-FR" sz="2400" dirty="0">
                <a:latin typeface="Georgia" panose="02040502050405020303" pitchFamily="18" charset="0"/>
              </a:rPr>
              <a:t> the last version of the </a:t>
            </a:r>
            <a:r>
              <a:rPr lang="fr-FR" sz="2400" dirty="0" err="1">
                <a:latin typeface="Georgia" panose="02040502050405020303" pitchFamily="18" charset="0"/>
              </a:rPr>
              <a:t>paper</a:t>
            </a:r>
            <a:endParaRPr lang="en-GB" sz="2400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29122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abel"/>
          <p:cNvSpPr/>
          <p:nvPr/>
        </p:nvSpPr>
        <p:spPr>
          <a:xfrm>
            <a:off x="548640" y="256032"/>
            <a:ext cx="8229600" cy="25603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850" b="1" kern="0" spc="300" dirty="0">
                <a:solidFill>
                  <a:srgbClr val="A8A8A8"/>
                </a:solidFill>
                <a:latin typeface="Georgia" pitchFamily="34" charset="0"/>
              </a:rPr>
              <a:t>MOTIVATION</a:t>
            </a:r>
          </a:p>
        </p:txBody>
      </p:sp>
      <p:sp>
        <p:nvSpPr>
          <p:cNvPr id="3" name="Rule top"/>
          <p:cNvSpPr/>
          <p:nvPr/>
        </p:nvSpPr>
        <p:spPr>
          <a:xfrm>
            <a:off x="548640" y="580000"/>
            <a:ext cx="8046720" cy="0"/>
          </a:xfrm>
          <a:prstGeom prst="line">
            <a:avLst/>
          </a:prstGeom>
          <a:noFill/>
          <a:ln w="9525">
            <a:solidFill>
              <a:srgbClr val="CCCCCC"/>
            </a:solidFill>
            <a:prstDash val="solid"/>
          </a:ln>
        </p:spPr>
        <p:txBody>
          <a:bodyPr/>
          <a:lstStyle/>
          <a:p>
            <a:endParaRPr lang="en-GB"/>
          </a:p>
        </p:txBody>
      </p:sp>
      <p:sp>
        <p:nvSpPr>
          <p:cNvPr id="4" name="Opening question"/>
          <p:cNvSpPr/>
          <p:nvPr/>
        </p:nvSpPr>
        <p:spPr>
          <a:xfrm>
            <a:off x="548640" y="780000"/>
            <a:ext cx="8046720" cy="15000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2800" b="1" dirty="0">
                <a:solidFill>
                  <a:srgbClr val="1A1A1A"/>
                </a:solidFill>
                <a:latin typeface="Georgia" pitchFamily="34" charset="0"/>
              </a:rPr>
              <a:t>One Policy — Two Very Different </a:t>
            </a:r>
            <a:r>
              <a:rPr lang="en-US" sz="2800" b="1" dirty="0">
                <a:solidFill>
                  <a:schemeClr val="accent1">
                    <a:lumMod val="50000"/>
                  </a:schemeClr>
                </a:solidFill>
                <a:latin typeface="Georgia" pitchFamily="34" charset="0"/>
              </a:rPr>
              <a:t>Households</a:t>
            </a:r>
            <a:r>
              <a:rPr lang="en-US" sz="2800" b="1" dirty="0">
                <a:solidFill>
                  <a:srgbClr val="1A1A1A"/>
                </a:solidFill>
                <a:latin typeface="Georgia" pitchFamily="34" charset="0"/>
              </a:rPr>
              <a:t> and </a:t>
            </a:r>
            <a:r>
              <a:rPr lang="en-US" sz="2800" b="1" dirty="0">
                <a:solidFill>
                  <a:srgbClr val="A20000"/>
                </a:solidFill>
                <a:latin typeface="Georgia" pitchFamily="34" charset="0"/>
              </a:rPr>
              <a:t>Countries</a:t>
            </a:r>
          </a:p>
        </p:txBody>
      </p:sp>
      <p:sp>
        <p:nvSpPr>
          <p:cNvPr id="5" name="Narrative"/>
          <p:cNvSpPr/>
          <p:nvPr/>
        </p:nvSpPr>
        <p:spPr>
          <a:xfrm>
            <a:off x="548640" y="2380000"/>
            <a:ext cx="8046720" cy="120000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buNone/>
            </a:pPr>
            <a:r>
              <a:rPr lang="en-US" sz="1400" i="1" dirty="0">
                <a:solidFill>
                  <a:srgbClr val="3A3A3A"/>
                </a:solidFill>
                <a:latin typeface="Georgia" pitchFamily="34" charset="0"/>
              </a:rPr>
              <a:t>“Imagine two households in the euro area. One in Germany, one in Greece. The ECB announces a large-scale bond-buying programme — the same policy, for everyone, at the same time. But do these two households benefit equally?”</a:t>
            </a:r>
          </a:p>
        </p:txBody>
      </p:sp>
      <p:sp>
        <p:nvSpPr>
          <p:cNvPr id="6" name="Claim"/>
          <p:cNvSpPr/>
          <p:nvPr/>
        </p:nvSpPr>
        <p:spPr>
          <a:xfrm>
            <a:off x="548640" y="3680000"/>
            <a:ext cx="8046720" cy="5000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endParaRPr lang="en-US" sz="1300" b="1" dirty="0">
              <a:solidFill>
                <a:srgbClr val="8B0000"/>
              </a:solidFill>
              <a:latin typeface="Calibri" pitchFamily="34" charset="0"/>
            </a:endParaRPr>
          </a:p>
        </p:txBody>
      </p:sp>
      <p:sp>
        <p:nvSpPr>
          <p:cNvPr id="7" name="Rule bottom"/>
          <p:cNvSpPr/>
          <p:nvPr/>
        </p:nvSpPr>
        <p:spPr>
          <a:xfrm>
            <a:off x="548640" y="4434840"/>
            <a:ext cx="8046720" cy="0"/>
          </a:xfrm>
          <a:prstGeom prst="line">
            <a:avLst/>
          </a:prstGeom>
          <a:noFill/>
          <a:ln w="9525">
            <a:solidFill>
              <a:srgbClr val="CCCCCC"/>
            </a:solidFill>
            <a:prstDash val="solid"/>
          </a:ln>
        </p:spPr>
        <p:txBody>
          <a:bodyPr/>
          <a:lstStyle/>
          <a:p>
            <a:endParaRPr lang="en-GB"/>
          </a:p>
        </p:txBody>
      </p:sp>
      <p:sp>
        <p:nvSpPr>
          <p:cNvPr id="8" name="Theme ref"/>
          <p:cNvSpPr/>
          <p:nvPr/>
        </p:nvSpPr>
        <p:spPr>
          <a:xfrm>
            <a:off x="548640" y="4526280"/>
            <a:ext cx="8046720" cy="34747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endParaRPr lang="en-US" sz="1000" i="1" dirty="0">
              <a:solidFill>
                <a:srgbClr val="8B8B8B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D23A19-07EB-564A-3936-2E9EFB0A90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abel">
            <a:extLst>
              <a:ext uri="{FF2B5EF4-FFF2-40B4-BE49-F238E27FC236}">
                <a16:creationId xmlns:a16="http://schemas.microsoft.com/office/drawing/2014/main" id="{25D0A56D-E281-5473-FDAA-AD8C6A4C1CD7}"/>
              </a:ext>
            </a:extLst>
          </p:cNvPr>
          <p:cNvSpPr/>
          <p:nvPr/>
        </p:nvSpPr>
        <p:spPr>
          <a:xfrm>
            <a:off x="548640" y="256032"/>
            <a:ext cx="8229600" cy="25603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850" b="1" kern="0" spc="300" dirty="0">
                <a:solidFill>
                  <a:srgbClr val="A8A8A8"/>
                </a:solidFill>
                <a:latin typeface="Georgia" pitchFamily="34" charset="0"/>
              </a:rPr>
              <a:t>MOTIVATION</a:t>
            </a:r>
          </a:p>
        </p:txBody>
      </p:sp>
      <p:sp>
        <p:nvSpPr>
          <p:cNvPr id="3" name="Rule top">
            <a:extLst>
              <a:ext uri="{FF2B5EF4-FFF2-40B4-BE49-F238E27FC236}">
                <a16:creationId xmlns:a16="http://schemas.microsoft.com/office/drawing/2014/main" id="{71863839-6068-BC4C-110A-0CE1485D0B81}"/>
              </a:ext>
            </a:extLst>
          </p:cNvPr>
          <p:cNvSpPr/>
          <p:nvPr/>
        </p:nvSpPr>
        <p:spPr>
          <a:xfrm>
            <a:off x="548640" y="580000"/>
            <a:ext cx="8046720" cy="0"/>
          </a:xfrm>
          <a:prstGeom prst="line">
            <a:avLst/>
          </a:prstGeom>
          <a:noFill/>
          <a:ln w="9525">
            <a:solidFill>
              <a:srgbClr val="CCCCCC"/>
            </a:solidFill>
            <a:prstDash val="solid"/>
          </a:ln>
        </p:spPr>
        <p:txBody>
          <a:bodyPr/>
          <a:lstStyle/>
          <a:p>
            <a:endParaRPr lang="en-GB"/>
          </a:p>
        </p:txBody>
      </p:sp>
      <p:sp>
        <p:nvSpPr>
          <p:cNvPr id="4" name="Opening question">
            <a:extLst>
              <a:ext uri="{FF2B5EF4-FFF2-40B4-BE49-F238E27FC236}">
                <a16:creationId xmlns:a16="http://schemas.microsoft.com/office/drawing/2014/main" id="{4C5706D2-23B2-6D05-BA8A-2B5D273617C7}"/>
              </a:ext>
            </a:extLst>
          </p:cNvPr>
          <p:cNvSpPr/>
          <p:nvPr/>
        </p:nvSpPr>
        <p:spPr>
          <a:xfrm>
            <a:off x="548640" y="780000"/>
            <a:ext cx="8046720" cy="15000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2800" b="1" dirty="0">
                <a:solidFill>
                  <a:srgbClr val="1A1A1A"/>
                </a:solidFill>
                <a:latin typeface="Georgia" pitchFamily="34" charset="0"/>
              </a:rPr>
              <a:t>One Policy — Two Very Different </a:t>
            </a:r>
            <a:r>
              <a:rPr lang="en-US" sz="2800" b="1" dirty="0">
                <a:solidFill>
                  <a:schemeClr val="accent1">
                    <a:lumMod val="50000"/>
                  </a:schemeClr>
                </a:solidFill>
                <a:latin typeface="Georgia" pitchFamily="34" charset="0"/>
              </a:rPr>
              <a:t>Households</a:t>
            </a:r>
            <a:r>
              <a:rPr lang="en-US" sz="2800" b="1" dirty="0">
                <a:solidFill>
                  <a:srgbClr val="1A1A1A"/>
                </a:solidFill>
                <a:latin typeface="Georgia" pitchFamily="34" charset="0"/>
              </a:rPr>
              <a:t> and </a:t>
            </a:r>
            <a:r>
              <a:rPr lang="en-US" sz="2800" b="1" dirty="0">
                <a:solidFill>
                  <a:srgbClr val="A20000"/>
                </a:solidFill>
                <a:latin typeface="Georgia" pitchFamily="34" charset="0"/>
              </a:rPr>
              <a:t>Countries</a:t>
            </a:r>
          </a:p>
          <a:p>
            <a:pPr marL="0" indent="0">
              <a:buNone/>
            </a:pPr>
            <a:endParaRPr lang="en-US" sz="2800" b="1" dirty="0">
              <a:solidFill>
                <a:srgbClr val="A20000"/>
              </a:solidFill>
              <a:latin typeface="Georgia" pitchFamily="34" charset="0"/>
            </a:endParaRPr>
          </a:p>
        </p:txBody>
      </p:sp>
      <p:sp>
        <p:nvSpPr>
          <p:cNvPr id="5" name="Narrative">
            <a:extLst>
              <a:ext uri="{FF2B5EF4-FFF2-40B4-BE49-F238E27FC236}">
                <a16:creationId xmlns:a16="http://schemas.microsoft.com/office/drawing/2014/main" id="{3C9694DE-F130-3D0C-8636-B69770DC1FBB}"/>
              </a:ext>
            </a:extLst>
          </p:cNvPr>
          <p:cNvSpPr/>
          <p:nvPr/>
        </p:nvSpPr>
        <p:spPr>
          <a:xfrm>
            <a:off x="548640" y="2380000"/>
            <a:ext cx="8046720" cy="120000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buNone/>
            </a:pPr>
            <a:endParaRPr lang="en-US" sz="1400" i="1" dirty="0">
              <a:solidFill>
                <a:srgbClr val="3A3A3A"/>
              </a:solidFill>
              <a:latin typeface="Georgia" pitchFamily="34" charset="0"/>
            </a:endParaRPr>
          </a:p>
        </p:txBody>
      </p:sp>
      <p:sp>
        <p:nvSpPr>
          <p:cNvPr id="6" name="Claim">
            <a:extLst>
              <a:ext uri="{FF2B5EF4-FFF2-40B4-BE49-F238E27FC236}">
                <a16:creationId xmlns:a16="http://schemas.microsoft.com/office/drawing/2014/main" id="{D7045029-803A-1AC0-C8CA-1DB9309AF251}"/>
              </a:ext>
            </a:extLst>
          </p:cNvPr>
          <p:cNvSpPr/>
          <p:nvPr/>
        </p:nvSpPr>
        <p:spPr>
          <a:xfrm>
            <a:off x="548640" y="2207420"/>
            <a:ext cx="8046720" cy="13725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300" dirty="0">
                <a:solidFill>
                  <a:srgbClr val="5A5A5A"/>
                </a:solidFill>
                <a:latin typeface="Calibri" pitchFamily="34" charset="0"/>
              </a:rPr>
              <a:t>Heterogeneous transmission of Monetary Policy that depends on : </a:t>
            </a:r>
            <a:r>
              <a:rPr lang="en-US" sz="1300" b="1" dirty="0">
                <a:solidFill>
                  <a:srgbClr val="1A4A7A"/>
                </a:solidFill>
                <a:latin typeface="Calibri" pitchFamily="34" charset="0"/>
              </a:rPr>
              <a:t>who you are</a:t>
            </a:r>
            <a:r>
              <a:rPr lang="en-US" sz="1300" dirty="0">
                <a:solidFill>
                  <a:srgbClr val="5A5A5A"/>
                </a:solidFill>
                <a:latin typeface="Calibri" pitchFamily="34" charset="0"/>
              </a:rPr>
              <a:t>  </a:t>
            </a:r>
            <a:r>
              <a:rPr lang="en-US" sz="1300" b="1" dirty="0">
                <a:solidFill>
                  <a:srgbClr val="8B0000"/>
                </a:solidFill>
                <a:latin typeface="Calibri" pitchFamily="34" charset="0"/>
              </a:rPr>
              <a:t>where you live</a:t>
            </a:r>
          </a:p>
          <a:p>
            <a:pPr marL="0" indent="0">
              <a:buNone/>
            </a:pPr>
            <a:endParaRPr lang="en-US" sz="1300" b="1" dirty="0">
              <a:solidFill>
                <a:srgbClr val="8B0000"/>
              </a:solidFill>
              <a:latin typeface="Calibri" pitchFamily="34" charset="0"/>
            </a:endParaRPr>
          </a:p>
          <a:p>
            <a:pPr marL="0" indent="0">
              <a:buNone/>
            </a:pPr>
            <a:endParaRPr lang="en-US" sz="1300" b="1" dirty="0">
              <a:solidFill>
                <a:schemeClr val="accent1">
                  <a:lumMod val="50000"/>
                </a:schemeClr>
              </a:solidFill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en-US" sz="1300" b="1" dirty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Within-country </a:t>
            </a:r>
            <a:r>
              <a:rPr lang="en-US" sz="1300" b="1" dirty="0">
                <a:solidFill>
                  <a:schemeClr val="bg2">
                    <a:lumMod val="10000"/>
                  </a:schemeClr>
                </a:solidFill>
                <a:latin typeface="Georgia" panose="02040502050405020303" pitchFamily="18" charset="0"/>
              </a:rPr>
              <a:t>heterogeneity</a:t>
            </a:r>
            <a:r>
              <a:rPr lang="en-US" sz="1300" b="1" dirty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 – </a:t>
            </a:r>
            <a:r>
              <a:rPr lang="en-US" sz="1300" b="1" dirty="0">
                <a:solidFill>
                  <a:schemeClr val="bg2">
                    <a:lumMod val="25000"/>
                  </a:schemeClr>
                </a:solidFill>
                <a:latin typeface="Georgia" panose="02040502050405020303" pitchFamily="18" charset="0"/>
              </a:rPr>
              <a:t>different households within a country</a:t>
            </a:r>
          </a:p>
          <a:p>
            <a:pPr marL="0" indent="0">
              <a:buNone/>
            </a:pPr>
            <a:endParaRPr lang="en-US" sz="1300" b="1" dirty="0">
              <a:solidFill>
                <a:schemeClr val="bg2">
                  <a:lumMod val="25000"/>
                </a:schemeClr>
              </a:solidFill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en-US" sz="1300" b="1" dirty="0">
                <a:solidFill>
                  <a:srgbClr val="8B0000"/>
                </a:solidFill>
                <a:latin typeface="Georgia" panose="02040502050405020303" pitchFamily="18" charset="0"/>
              </a:rPr>
              <a:t>Cross country </a:t>
            </a:r>
            <a:r>
              <a:rPr lang="en-US" sz="1300" b="1" dirty="0">
                <a:solidFill>
                  <a:schemeClr val="bg2">
                    <a:lumMod val="10000"/>
                  </a:schemeClr>
                </a:solidFill>
                <a:latin typeface="Georgia" panose="02040502050405020303" pitchFamily="18" charset="0"/>
              </a:rPr>
              <a:t>heterogeneity</a:t>
            </a:r>
            <a:r>
              <a:rPr lang="en-US" sz="1300" b="1" dirty="0">
                <a:solidFill>
                  <a:srgbClr val="8B0000"/>
                </a:solidFill>
                <a:latin typeface="Georgia" panose="02040502050405020303" pitchFamily="18" charset="0"/>
              </a:rPr>
              <a:t> </a:t>
            </a:r>
            <a:r>
              <a:rPr lang="en-US" sz="1300" b="1" dirty="0">
                <a:latin typeface="Georgia" panose="02040502050405020303" pitchFamily="18" charset="0"/>
              </a:rPr>
              <a:t>– debt structure: </a:t>
            </a:r>
          </a:p>
          <a:p>
            <a:pPr marL="0" indent="0">
              <a:buNone/>
            </a:pPr>
            <a:endParaRPr lang="en-US" sz="1300" b="1" dirty="0">
              <a:solidFill>
                <a:srgbClr val="8B0000"/>
              </a:solidFill>
              <a:latin typeface="Georgia" panose="02040502050405020303" pitchFamily="18" charset="0"/>
            </a:endParaRPr>
          </a:p>
          <a:p>
            <a:pPr marL="3086100" lvl="6" indent="-342900">
              <a:buFont typeface="+mj-lt"/>
              <a:buAutoNum type="arabicPeriod"/>
            </a:pPr>
            <a:r>
              <a:rPr lang="en-US" sz="1300" b="1" dirty="0">
                <a:solidFill>
                  <a:schemeClr val="bg2">
                    <a:lumMod val="25000"/>
                  </a:schemeClr>
                </a:solidFill>
                <a:latin typeface="Georgia" panose="02040502050405020303" pitchFamily="18" charset="0"/>
              </a:rPr>
              <a:t>debt-to-GDP,</a:t>
            </a:r>
          </a:p>
          <a:p>
            <a:pPr marL="3086100" lvl="6" indent="-342900">
              <a:buFont typeface="+mj-lt"/>
              <a:buAutoNum type="arabicPeriod"/>
            </a:pPr>
            <a:r>
              <a:rPr lang="en-US" sz="1300" b="1" dirty="0">
                <a:solidFill>
                  <a:schemeClr val="bg2">
                    <a:lumMod val="25000"/>
                  </a:schemeClr>
                </a:solidFill>
                <a:latin typeface="Georgia" panose="02040502050405020303" pitchFamily="18" charset="0"/>
              </a:rPr>
              <a:t>maturity of the debt (short-term versus long-term) </a:t>
            </a:r>
          </a:p>
          <a:p>
            <a:pPr marL="3086100" lvl="6" indent="-342900">
              <a:buFont typeface="+mj-lt"/>
              <a:buAutoNum type="arabicPeriod"/>
            </a:pPr>
            <a:r>
              <a:rPr lang="en-US" sz="1300" b="1" dirty="0">
                <a:solidFill>
                  <a:schemeClr val="bg2">
                    <a:lumMod val="25000"/>
                  </a:schemeClr>
                </a:solidFill>
                <a:latin typeface="Georgia" panose="02040502050405020303" pitchFamily="18" charset="0"/>
              </a:rPr>
              <a:t>liquidity </a:t>
            </a:r>
          </a:p>
        </p:txBody>
      </p:sp>
      <p:sp>
        <p:nvSpPr>
          <p:cNvPr id="7" name="Rule bottom">
            <a:extLst>
              <a:ext uri="{FF2B5EF4-FFF2-40B4-BE49-F238E27FC236}">
                <a16:creationId xmlns:a16="http://schemas.microsoft.com/office/drawing/2014/main" id="{27D8EFE7-F12D-DE35-B3C3-86F77D600511}"/>
              </a:ext>
            </a:extLst>
          </p:cNvPr>
          <p:cNvSpPr/>
          <p:nvPr/>
        </p:nvSpPr>
        <p:spPr>
          <a:xfrm>
            <a:off x="548640" y="4434840"/>
            <a:ext cx="8046720" cy="0"/>
          </a:xfrm>
          <a:prstGeom prst="line">
            <a:avLst/>
          </a:prstGeom>
          <a:noFill/>
          <a:ln w="9525">
            <a:solidFill>
              <a:srgbClr val="CCCCCC"/>
            </a:solidFill>
            <a:prstDash val="solid"/>
          </a:ln>
        </p:spPr>
        <p:txBody>
          <a:bodyPr/>
          <a:lstStyle/>
          <a:p>
            <a:endParaRPr lang="en-GB"/>
          </a:p>
        </p:txBody>
      </p:sp>
      <p:sp>
        <p:nvSpPr>
          <p:cNvPr id="8" name="Theme ref">
            <a:extLst>
              <a:ext uri="{FF2B5EF4-FFF2-40B4-BE49-F238E27FC236}">
                <a16:creationId xmlns:a16="http://schemas.microsoft.com/office/drawing/2014/main" id="{C700644A-567F-7F41-98F1-0A869EC36B33}"/>
              </a:ext>
            </a:extLst>
          </p:cNvPr>
          <p:cNvSpPr/>
          <p:nvPr/>
        </p:nvSpPr>
        <p:spPr>
          <a:xfrm>
            <a:off x="548640" y="4526280"/>
            <a:ext cx="8046720" cy="34747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endParaRPr lang="en-US" sz="1000" i="1" dirty="0">
              <a:solidFill>
                <a:srgbClr val="8B8B8B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87664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abel"/>
          <p:cNvSpPr/>
          <p:nvPr/>
        </p:nvSpPr>
        <p:spPr>
          <a:xfrm>
            <a:off x="548640" y="256032"/>
            <a:ext cx="8229600" cy="25603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850" b="1" kern="0" spc="300" dirty="0">
                <a:solidFill>
                  <a:srgbClr val="A8A8A8"/>
                </a:solidFill>
                <a:latin typeface="Georgia" pitchFamily="34" charset="0"/>
              </a:rPr>
              <a:t>FRAMEWORK</a:t>
            </a:r>
          </a:p>
        </p:txBody>
      </p:sp>
      <p:sp>
        <p:nvSpPr>
          <p:cNvPr id="3" name="Title"/>
          <p:cNvSpPr/>
          <p:nvPr/>
        </p:nvSpPr>
        <p:spPr>
          <a:xfrm>
            <a:off x="548640" y="594360"/>
            <a:ext cx="8046720" cy="6602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2800" b="1" dirty="0">
                <a:solidFill>
                  <a:srgbClr val="1A1A1A"/>
                </a:solidFill>
                <a:latin typeface="Georgia" pitchFamily="34" charset="0"/>
              </a:rPr>
              <a:t>Two Building Blocks</a:t>
            </a:r>
          </a:p>
        </p:txBody>
      </p:sp>
      <p:sp>
        <p:nvSpPr>
          <p:cNvPr id="4" name="Rule title"/>
          <p:cNvSpPr/>
          <p:nvPr/>
        </p:nvSpPr>
        <p:spPr>
          <a:xfrm>
            <a:off x="579120" y="1254600"/>
            <a:ext cx="8046720" cy="0"/>
          </a:xfrm>
          <a:prstGeom prst="line">
            <a:avLst/>
          </a:prstGeom>
          <a:noFill/>
          <a:ln w="9525">
            <a:solidFill>
              <a:srgbClr val="CCCCCC"/>
            </a:solidFill>
            <a:prstDash val="solid"/>
          </a:ln>
        </p:spPr>
        <p:txBody>
          <a:bodyPr/>
          <a:lstStyle/>
          <a:p>
            <a:endParaRPr lang="en-GB"/>
          </a:p>
        </p:txBody>
      </p:sp>
      <p:sp>
        <p:nvSpPr>
          <p:cNvPr id="5" name="Num1"/>
          <p:cNvSpPr/>
          <p:nvPr/>
        </p:nvSpPr>
        <p:spPr>
          <a:xfrm>
            <a:off x="584309" y="2349720"/>
            <a:ext cx="330000" cy="330000"/>
          </a:xfrm>
          <a:prstGeom prst="rect">
            <a:avLst/>
          </a:prstGeom>
          <a:solidFill>
            <a:srgbClr val="1A4A7A"/>
          </a:solidFill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200" b="1" dirty="0">
                <a:solidFill>
                  <a:srgbClr val="FFFFFF"/>
                </a:solidFill>
                <a:latin typeface="Calibri" pitchFamily="34" charset="0"/>
              </a:rPr>
              <a:t>2</a:t>
            </a:r>
          </a:p>
        </p:txBody>
      </p:sp>
      <p:sp>
        <p:nvSpPr>
          <p:cNvPr id="6" name="Block1"/>
          <p:cNvSpPr/>
          <p:nvPr/>
        </p:nvSpPr>
        <p:spPr>
          <a:xfrm>
            <a:off x="914309" y="2244720"/>
            <a:ext cx="7625360" cy="4200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400" b="1" dirty="0">
                <a:solidFill>
                  <a:srgbClr val="1A1A1A"/>
                </a:solidFill>
                <a:latin typeface="Calibri" pitchFamily="34" charset="0"/>
              </a:rPr>
              <a:t>Two-country TANK model</a:t>
            </a:r>
            <a:r>
              <a:rPr lang="en-US" sz="1300" dirty="0">
                <a:solidFill>
                  <a:srgbClr val="5A5A5A"/>
                </a:solidFill>
                <a:latin typeface="Calibri" pitchFamily="34" charset="0"/>
              </a:rPr>
              <a:t>  —  core vs. periphery, optimisers &amp; hand-to-mouth households</a:t>
            </a:r>
          </a:p>
        </p:txBody>
      </p:sp>
      <p:sp>
        <p:nvSpPr>
          <p:cNvPr id="8" name="Num2"/>
          <p:cNvSpPr/>
          <p:nvPr/>
        </p:nvSpPr>
        <p:spPr>
          <a:xfrm>
            <a:off x="579120" y="1493211"/>
            <a:ext cx="330000" cy="315160"/>
          </a:xfrm>
          <a:prstGeom prst="rect">
            <a:avLst/>
          </a:prstGeom>
          <a:solidFill>
            <a:srgbClr val="8B0000"/>
          </a:solidFill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200" b="1" dirty="0">
                <a:solidFill>
                  <a:srgbClr val="FFFFFF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9" name="Block2"/>
          <p:cNvSpPr/>
          <p:nvPr/>
        </p:nvSpPr>
        <p:spPr>
          <a:xfrm>
            <a:off x="914309" y="2488887"/>
            <a:ext cx="7625360" cy="4200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400" b="1" dirty="0">
                <a:solidFill>
                  <a:srgbClr val="1A1A1A"/>
                </a:solidFill>
                <a:latin typeface="Calibri" pitchFamily="34" charset="0"/>
              </a:rPr>
              <a:t>Financial frictions</a:t>
            </a:r>
            <a:r>
              <a:rPr lang="en-US" sz="1300" dirty="0">
                <a:solidFill>
                  <a:srgbClr val="5A5A5A"/>
                </a:solidFill>
                <a:latin typeface="Calibri" pitchFamily="34" charset="0"/>
              </a:rPr>
              <a:t>  —  Kiyotaki &amp; Moore (2016) resaleability constraint on long-term bonds</a:t>
            </a:r>
          </a:p>
        </p:txBody>
      </p:sp>
      <p:sp>
        <p:nvSpPr>
          <p:cNvPr id="10" name="Innovation"/>
          <p:cNvSpPr/>
          <p:nvPr/>
        </p:nvSpPr>
        <p:spPr>
          <a:xfrm>
            <a:off x="909120" y="2923887"/>
            <a:ext cx="7200000" cy="5200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20000" tIns="60000" rIns="120000" bIns="60000" rtlCol="0" anchor="ctr"/>
          <a:lstStyle/>
          <a:p>
            <a:r>
              <a:rPr lang="en-US" sz="1050" b="1" dirty="0">
                <a:solidFill>
                  <a:srgbClr val="002060"/>
                </a:solidFill>
                <a:latin typeface="Calibri" pitchFamily="34" charset="0"/>
              </a:rPr>
              <a:t>Key innovation: </a:t>
            </a:r>
            <a:r>
              <a:rPr lang="en-US" sz="1050" dirty="0">
                <a:solidFill>
                  <a:srgbClr val="3A3A3A"/>
                </a:solidFill>
                <a:latin typeface="Calibri" pitchFamily="34" charset="0"/>
              </a:rPr>
              <a:t>Bond resaleability = </a:t>
            </a:r>
            <a:r>
              <a:rPr lang="en-US" sz="1050" i="1" dirty="0">
                <a:solidFill>
                  <a:srgbClr val="8B8B8B"/>
                </a:solidFill>
                <a:latin typeface="Calibri" pitchFamily="34" charset="0"/>
              </a:rPr>
              <a:t>ϕ</a:t>
            </a:r>
            <a:r>
              <a:rPr lang="en-US" sz="1050" dirty="0">
                <a:solidFill>
                  <a:srgbClr val="3A3A3A"/>
                </a:solidFill>
                <a:latin typeface="Calibri" pitchFamily="34" charset="0"/>
              </a:rPr>
              <a:t> varies across countries — not all bonds are equally liquid. Core bonds trade freely; periphery bonds are </a:t>
            </a:r>
            <a:r>
              <a:rPr lang="en-US" sz="1050" dirty="0">
                <a:solidFill>
                  <a:srgbClr val="002060"/>
                </a:solidFill>
                <a:latin typeface="Calibri" pitchFamily="34" charset="0"/>
              </a:rPr>
              <a:t>illiquid</a:t>
            </a:r>
            <a:r>
              <a:rPr lang="en-US" sz="1050" dirty="0">
                <a:solidFill>
                  <a:srgbClr val="3A3A3A"/>
                </a:solidFill>
                <a:latin typeface="Calibri" pitchFamily="34" charset="0"/>
              </a:rPr>
              <a:t>. This governs how much QE actually reaches the real economy.</a:t>
            </a:r>
          </a:p>
        </p:txBody>
      </p:sp>
      <p:sp>
        <p:nvSpPr>
          <p:cNvPr id="11" name="Rule2"/>
          <p:cNvSpPr/>
          <p:nvPr/>
        </p:nvSpPr>
        <p:spPr>
          <a:xfrm>
            <a:off x="579120" y="2034599"/>
            <a:ext cx="8046720" cy="0"/>
          </a:xfrm>
          <a:prstGeom prst="line">
            <a:avLst/>
          </a:prstGeom>
          <a:noFill/>
          <a:ln w="6350">
            <a:solidFill>
              <a:srgbClr val="E0E0E0"/>
            </a:solidFill>
            <a:prstDash val="solid"/>
          </a:ln>
        </p:spPr>
        <p:txBody>
          <a:bodyPr/>
          <a:lstStyle/>
          <a:p>
            <a:endParaRPr lang="en-GB"/>
          </a:p>
        </p:txBody>
      </p:sp>
      <p:sp>
        <p:nvSpPr>
          <p:cNvPr id="13" name="Block3"/>
          <p:cNvSpPr/>
          <p:nvPr/>
        </p:nvSpPr>
        <p:spPr>
          <a:xfrm>
            <a:off x="970000" y="1254600"/>
            <a:ext cx="7625360" cy="779999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400" b="1" dirty="0">
                <a:solidFill>
                  <a:srgbClr val="1A1A1A"/>
                </a:solidFill>
                <a:latin typeface="Calibri" pitchFamily="34" charset="0"/>
              </a:rPr>
              <a:t>Local Projections</a:t>
            </a:r>
            <a:r>
              <a:rPr lang="en-US" sz="1300" dirty="0">
                <a:solidFill>
                  <a:srgbClr val="5A5A5A"/>
                </a:solidFill>
                <a:latin typeface="Calibri" pitchFamily="34" charset="0"/>
              </a:rPr>
              <a:t>  —  Jordà (2005), impulse responses to QE shocks across heterogeneous countries</a:t>
            </a:r>
          </a:p>
        </p:txBody>
      </p:sp>
      <p:sp>
        <p:nvSpPr>
          <p:cNvPr id="14" name="Rule bottom"/>
          <p:cNvSpPr/>
          <p:nvPr/>
        </p:nvSpPr>
        <p:spPr>
          <a:xfrm>
            <a:off x="548640" y="4434840"/>
            <a:ext cx="8046720" cy="0"/>
          </a:xfrm>
          <a:prstGeom prst="line">
            <a:avLst/>
          </a:prstGeom>
          <a:noFill/>
          <a:ln w="9525">
            <a:solidFill>
              <a:srgbClr val="CCCCCC"/>
            </a:solidFill>
            <a:prstDash val="solid"/>
          </a:ln>
        </p:spPr>
        <p:txBody>
          <a:bodyPr/>
          <a:lstStyle/>
          <a:p>
            <a:endParaRPr lang="en-GB"/>
          </a:p>
        </p:txBody>
      </p:sp>
      <p:sp>
        <p:nvSpPr>
          <p:cNvPr id="15" name="Tagline"/>
          <p:cNvSpPr/>
          <p:nvPr/>
        </p:nvSpPr>
        <p:spPr>
          <a:xfrm>
            <a:off x="548640" y="4526280"/>
            <a:ext cx="8046720" cy="34747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000" i="1" dirty="0">
                <a:solidFill>
                  <a:srgbClr val="8B8B8B"/>
                </a:solidFill>
                <a:latin typeface="Calibri" pitchFamily="34" charset="0"/>
              </a:rPr>
              <a:t>The resaleability parameter ϕ is the key lever — it determines how much of QE’s force reaches investment and output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36EE067-8729-4E1B-7CAD-A66C8D918B9A}"/>
              </a:ext>
            </a:extLst>
          </p:cNvPr>
          <p:cNvSpPr txBox="1"/>
          <p:nvPr/>
        </p:nvSpPr>
        <p:spPr>
          <a:xfrm>
            <a:off x="909120" y="3471648"/>
            <a:ext cx="4572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1400" b="1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▶  Presented today</a:t>
            </a:r>
            <a:endParaRPr lang="en-US" sz="1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548640" y="256032"/>
            <a:ext cx="8229600" cy="25603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850" b="1" kern="0" spc="300" dirty="0">
                <a:solidFill>
                  <a:srgbClr val="A8A8A8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MODEL</a:t>
            </a:r>
            <a:endParaRPr lang="en-US" sz="850" dirty="0"/>
          </a:p>
        </p:txBody>
      </p:sp>
      <p:sp>
        <p:nvSpPr>
          <p:cNvPr id="3" name="Text 1"/>
          <p:cNvSpPr/>
          <p:nvPr/>
        </p:nvSpPr>
        <p:spPr>
          <a:xfrm>
            <a:off x="548640" y="594360"/>
            <a:ext cx="8046720" cy="7772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2800" b="1" dirty="0">
                <a:solidFill>
                  <a:srgbClr val="1A1A1A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The Portfolio Rebalancing Channel</a:t>
            </a:r>
            <a:endParaRPr lang="en-US" sz="2800" dirty="0"/>
          </a:p>
        </p:txBody>
      </p:sp>
      <p:sp>
        <p:nvSpPr>
          <p:cNvPr id="4" name="Shape 2"/>
          <p:cNvSpPr/>
          <p:nvPr/>
        </p:nvSpPr>
        <p:spPr>
          <a:xfrm>
            <a:off x="548640" y="1417320"/>
            <a:ext cx="8046720" cy="0"/>
          </a:xfrm>
          <a:prstGeom prst="line">
            <a:avLst/>
          </a:prstGeom>
          <a:noFill/>
          <a:ln w="9525">
            <a:solidFill>
              <a:srgbClr val="CCCCCC"/>
            </a:solidFill>
            <a:prstDash val="solid"/>
          </a:ln>
        </p:spPr>
        <p:txBody>
          <a:bodyPr/>
          <a:lstStyle/>
          <a:p>
            <a:endParaRPr lang="en-GB"/>
          </a:p>
        </p:txBody>
      </p:sp>
      <p:sp>
        <p:nvSpPr>
          <p:cNvPr id="5" name="Text 3"/>
          <p:cNvSpPr/>
          <p:nvPr/>
        </p:nvSpPr>
        <p:spPr>
          <a:xfrm>
            <a:off x="548640" y="1572768"/>
            <a:ext cx="914400" cy="47548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500" b="1" dirty="0">
                <a:solidFill>
                  <a:srgbClr val="8B000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QE</a:t>
            </a:r>
            <a:endParaRPr lang="en-US" sz="1500" dirty="0"/>
          </a:p>
        </p:txBody>
      </p:sp>
      <p:sp>
        <p:nvSpPr>
          <p:cNvPr id="6" name="Text 4"/>
          <p:cNvSpPr/>
          <p:nvPr/>
        </p:nvSpPr>
        <p:spPr>
          <a:xfrm>
            <a:off x="1463040" y="1572768"/>
            <a:ext cx="274320" cy="47548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400" dirty="0">
                <a:solidFill>
                  <a:srgbClr val="A8A8A8"/>
                </a:solidFill>
              </a:rPr>
              <a:t>→</a:t>
            </a:r>
            <a:endParaRPr lang="en-US" sz="1400" dirty="0"/>
          </a:p>
        </p:txBody>
      </p:sp>
      <p:sp>
        <p:nvSpPr>
          <p:cNvPr id="7" name="Text 5"/>
          <p:cNvSpPr/>
          <p:nvPr/>
        </p:nvSpPr>
        <p:spPr>
          <a:xfrm>
            <a:off x="1737360" y="1572768"/>
            <a:ext cx="2011680" cy="47548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250" dirty="0">
                <a:solidFill>
                  <a:srgbClr val="3D3D3D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↓ long-term yield  rˡ</a:t>
            </a:r>
            <a:endParaRPr lang="en-US" sz="1250" dirty="0"/>
          </a:p>
        </p:txBody>
      </p:sp>
      <p:sp>
        <p:nvSpPr>
          <p:cNvPr id="8" name="Text 6"/>
          <p:cNvSpPr/>
          <p:nvPr/>
        </p:nvSpPr>
        <p:spPr>
          <a:xfrm>
            <a:off x="3749040" y="1572768"/>
            <a:ext cx="274320" cy="47548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400" dirty="0">
                <a:solidFill>
                  <a:srgbClr val="A8A8A8"/>
                </a:solidFill>
              </a:rPr>
              <a:t>→</a:t>
            </a:r>
            <a:endParaRPr lang="en-US" sz="1400" dirty="0"/>
          </a:p>
        </p:txBody>
      </p:sp>
      <p:sp>
        <p:nvSpPr>
          <p:cNvPr id="9" name="Text 7"/>
          <p:cNvSpPr/>
          <p:nvPr/>
        </p:nvSpPr>
        <p:spPr>
          <a:xfrm>
            <a:off x="4023360" y="1572768"/>
            <a:ext cx="2011680" cy="47548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250" dirty="0">
                <a:solidFill>
                  <a:srgbClr val="3D3D3D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Portfolio rebalancing</a:t>
            </a:r>
            <a:endParaRPr lang="en-US" sz="1250" dirty="0"/>
          </a:p>
        </p:txBody>
      </p:sp>
      <p:sp>
        <p:nvSpPr>
          <p:cNvPr id="10" name="Text 8"/>
          <p:cNvSpPr/>
          <p:nvPr/>
        </p:nvSpPr>
        <p:spPr>
          <a:xfrm>
            <a:off x="6035040" y="1572768"/>
            <a:ext cx="274320" cy="47548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400" dirty="0">
                <a:solidFill>
                  <a:srgbClr val="A8A8A8"/>
                </a:solidFill>
              </a:rPr>
              <a:t>→</a:t>
            </a:r>
            <a:endParaRPr lang="en-US" sz="1400" dirty="0"/>
          </a:p>
        </p:txBody>
      </p:sp>
      <p:sp>
        <p:nvSpPr>
          <p:cNvPr id="11" name="Text 9"/>
          <p:cNvSpPr/>
          <p:nvPr/>
        </p:nvSpPr>
        <p:spPr>
          <a:xfrm>
            <a:off x="6309360" y="1572768"/>
            <a:ext cx="2286000" cy="47548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250" b="1" dirty="0">
                <a:solidFill>
                  <a:srgbClr val="1A4A7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↑ Investment · Capital · Output</a:t>
            </a:r>
            <a:endParaRPr lang="en-US" sz="1250" dirty="0"/>
          </a:p>
        </p:txBody>
      </p:sp>
      <p:sp>
        <p:nvSpPr>
          <p:cNvPr id="12" name="Text 10"/>
          <p:cNvSpPr/>
          <p:nvPr/>
        </p:nvSpPr>
        <p:spPr>
          <a:xfrm>
            <a:off x="548640" y="2286000"/>
            <a:ext cx="3794760" cy="347472"/>
          </a:xfrm>
          <a:prstGeom prst="rect">
            <a:avLst/>
          </a:prstGeom>
          <a:noFill/>
          <a:ln/>
        </p:spPr>
        <p:txBody>
          <a:bodyPr wrap="square" rtlCol="0" anchor="b"/>
          <a:lstStyle/>
          <a:p>
            <a:pPr marL="0" indent="0">
              <a:buNone/>
            </a:pPr>
            <a:r>
              <a:rPr lang="en-US" sz="1200" b="1" dirty="0">
                <a:solidFill>
                  <a:srgbClr val="1A4A7A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Core  —  liquid bonds  (ϕ = 0.8)</a:t>
            </a:r>
            <a:endParaRPr lang="en-US" sz="1200" dirty="0"/>
          </a:p>
        </p:txBody>
      </p:sp>
      <p:sp>
        <p:nvSpPr>
          <p:cNvPr id="13" name="Shape 11"/>
          <p:cNvSpPr/>
          <p:nvPr/>
        </p:nvSpPr>
        <p:spPr>
          <a:xfrm>
            <a:off x="548640" y="2633472"/>
            <a:ext cx="3794760" cy="0"/>
          </a:xfrm>
          <a:prstGeom prst="line">
            <a:avLst/>
          </a:prstGeom>
          <a:noFill/>
          <a:ln w="19050">
            <a:solidFill>
              <a:srgbClr val="1A4A7A"/>
            </a:solidFill>
            <a:prstDash val="solid"/>
          </a:ln>
        </p:spPr>
        <p:txBody>
          <a:bodyPr/>
          <a:lstStyle/>
          <a:p>
            <a:endParaRPr lang="en-GB"/>
          </a:p>
        </p:txBody>
      </p:sp>
      <p:sp>
        <p:nvSpPr>
          <p:cNvPr id="14" name="Text 12"/>
          <p:cNvSpPr/>
          <p:nvPr/>
        </p:nvSpPr>
        <p:spPr>
          <a:xfrm>
            <a:off x="548640" y="2743200"/>
            <a:ext cx="3794760" cy="160020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>
              <a:spcAft>
                <a:spcPts val="600"/>
              </a:spcAft>
            </a:pPr>
            <a:r>
              <a:rPr lang="en-US" sz="1400" dirty="0">
                <a:solidFill>
                  <a:srgbClr val="3D3D3D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Bonds easy to sell or use as collateral</a:t>
            </a:r>
            <a:endParaRPr lang="en-US" sz="1400" dirty="0"/>
          </a:p>
          <a:p>
            <a:pPr>
              <a:spcAft>
                <a:spcPts val="600"/>
              </a:spcAft>
            </a:pPr>
            <a:r>
              <a:rPr lang="en-US" sz="1400" dirty="0">
                <a:solidFill>
                  <a:srgbClr val="3D3D3D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Households freely rebalance toward capital</a:t>
            </a:r>
            <a:endParaRPr lang="en-US" sz="1400" dirty="0"/>
          </a:p>
          <a:p>
            <a:pPr>
              <a:spcAft>
                <a:spcPts val="600"/>
              </a:spcAft>
            </a:pPr>
            <a:r>
              <a:rPr lang="en-US" sz="1400" dirty="0">
                <a:solidFill>
                  <a:srgbClr val="3D3D3D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Strong effects on investment &amp; output</a:t>
            </a:r>
            <a:endParaRPr lang="en-US" sz="1400" dirty="0"/>
          </a:p>
        </p:txBody>
      </p:sp>
      <p:sp>
        <p:nvSpPr>
          <p:cNvPr id="15" name="Text 13"/>
          <p:cNvSpPr/>
          <p:nvPr/>
        </p:nvSpPr>
        <p:spPr>
          <a:xfrm>
            <a:off x="4846320" y="2286000"/>
            <a:ext cx="3794760" cy="347472"/>
          </a:xfrm>
          <a:prstGeom prst="rect">
            <a:avLst/>
          </a:prstGeom>
          <a:noFill/>
          <a:ln/>
        </p:spPr>
        <p:txBody>
          <a:bodyPr wrap="square" rtlCol="0" anchor="b"/>
          <a:lstStyle/>
          <a:p>
            <a:pPr marL="0" indent="0">
              <a:buNone/>
            </a:pPr>
            <a:r>
              <a:rPr lang="en-US" sz="1200" b="1" dirty="0">
                <a:solidFill>
                  <a:srgbClr val="8B0000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Periphery  —  illiquid bonds  (ϕ = 0.6)</a:t>
            </a:r>
            <a:endParaRPr lang="en-US" sz="1200" dirty="0"/>
          </a:p>
        </p:txBody>
      </p:sp>
      <p:sp>
        <p:nvSpPr>
          <p:cNvPr id="16" name="Shape 14"/>
          <p:cNvSpPr/>
          <p:nvPr/>
        </p:nvSpPr>
        <p:spPr>
          <a:xfrm>
            <a:off x="4846320" y="2633472"/>
            <a:ext cx="3794760" cy="0"/>
          </a:xfrm>
          <a:prstGeom prst="line">
            <a:avLst/>
          </a:prstGeom>
          <a:noFill/>
          <a:ln w="19050">
            <a:solidFill>
              <a:srgbClr val="8B0000"/>
            </a:solidFill>
            <a:prstDash val="solid"/>
          </a:ln>
        </p:spPr>
        <p:txBody>
          <a:bodyPr/>
          <a:lstStyle/>
          <a:p>
            <a:endParaRPr lang="en-GB"/>
          </a:p>
        </p:txBody>
      </p:sp>
      <p:sp>
        <p:nvSpPr>
          <p:cNvPr id="17" name="Text 15"/>
          <p:cNvSpPr/>
          <p:nvPr/>
        </p:nvSpPr>
        <p:spPr>
          <a:xfrm>
            <a:off x="4846320" y="2743200"/>
            <a:ext cx="3794760" cy="160020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>
              <a:spcAft>
                <a:spcPts val="600"/>
              </a:spcAft>
            </a:pPr>
            <a:r>
              <a:rPr lang="en-US" sz="1400" dirty="0">
                <a:solidFill>
                  <a:srgbClr val="3D3D3D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Households forced to keep bonds on balance sheet</a:t>
            </a:r>
            <a:endParaRPr lang="en-US" sz="1400" dirty="0"/>
          </a:p>
          <a:p>
            <a:pPr>
              <a:spcAft>
                <a:spcPts val="600"/>
              </a:spcAft>
            </a:pPr>
            <a:r>
              <a:rPr lang="en-US" sz="1400" dirty="0">
                <a:solidFill>
                  <a:srgbClr val="3D3D3D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Rebalancing toward capital is constrained</a:t>
            </a:r>
            <a:endParaRPr lang="en-US" sz="1400" dirty="0"/>
          </a:p>
          <a:p>
            <a:pPr>
              <a:spcAft>
                <a:spcPts val="600"/>
              </a:spcAft>
            </a:pPr>
            <a:r>
              <a:rPr lang="en-US" sz="1400" dirty="0">
                <a:solidFill>
                  <a:srgbClr val="3D3D3D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Limited effects on investment &amp; output</a:t>
            </a:r>
            <a:endParaRPr lang="en-US" sz="1400" dirty="0"/>
          </a:p>
        </p:txBody>
      </p:sp>
      <p:sp>
        <p:nvSpPr>
          <p:cNvPr id="18" name="Shape 16"/>
          <p:cNvSpPr/>
          <p:nvPr/>
        </p:nvSpPr>
        <p:spPr>
          <a:xfrm>
            <a:off x="4544568" y="2286000"/>
            <a:ext cx="0" cy="2103120"/>
          </a:xfrm>
          <a:prstGeom prst="line">
            <a:avLst/>
          </a:prstGeom>
          <a:noFill/>
          <a:ln w="9525">
            <a:solidFill>
              <a:srgbClr val="CCCCCC"/>
            </a:solidFill>
            <a:prstDash val="solid"/>
          </a:ln>
        </p:spPr>
        <p:txBody>
          <a:bodyPr/>
          <a:lstStyle/>
          <a:p>
            <a:endParaRPr lang="en-GB"/>
          </a:p>
        </p:txBody>
      </p:sp>
      <p:sp>
        <p:nvSpPr>
          <p:cNvPr id="19" name="Shape 17"/>
          <p:cNvSpPr/>
          <p:nvPr/>
        </p:nvSpPr>
        <p:spPr>
          <a:xfrm>
            <a:off x="548640" y="4434840"/>
            <a:ext cx="8046720" cy="0"/>
          </a:xfrm>
          <a:prstGeom prst="line">
            <a:avLst/>
          </a:prstGeom>
          <a:noFill/>
          <a:ln w="9525">
            <a:solidFill>
              <a:srgbClr val="CCCCCC"/>
            </a:solidFill>
            <a:prstDash val="solid"/>
          </a:ln>
        </p:spPr>
        <p:txBody>
          <a:bodyPr/>
          <a:lstStyle/>
          <a:p>
            <a:endParaRPr lang="en-GB"/>
          </a:p>
        </p:txBody>
      </p:sp>
      <p:sp>
        <p:nvSpPr>
          <p:cNvPr id="20" name="Text 18"/>
          <p:cNvSpPr/>
          <p:nvPr/>
        </p:nvSpPr>
        <p:spPr>
          <a:xfrm>
            <a:off x="548640" y="4535424"/>
            <a:ext cx="8046720" cy="2743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050" b="1" i="1" dirty="0">
                <a:solidFill>
                  <a:srgbClr val="1A1A1A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ϕ — bond resaleability — governs the amplitude of portfolio reallocation</a:t>
            </a:r>
            <a:endParaRPr lang="en-US" sz="105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548640" y="256032"/>
            <a:ext cx="8229600" cy="25603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850" b="1" kern="0" spc="300" dirty="0">
                <a:solidFill>
                  <a:srgbClr val="A8A8A8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RESEARCH QUESTION</a:t>
            </a:r>
            <a:endParaRPr lang="en-US" sz="850" dirty="0"/>
          </a:p>
        </p:txBody>
      </p:sp>
      <p:sp>
        <p:nvSpPr>
          <p:cNvPr id="3" name="Text 1"/>
          <p:cNvSpPr/>
          <p:nvPr/>
        </p:nvSpPr>
        <p:spPr>
          <a:xfrm>
            <a:off x="548640" y="408717"/>
            <a:ext cx="8046720" cy="1233046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2400" b="1" dirty="0">
                <a:solidFill>
                  <a:srgbClr val="1A1A1A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Does Heterogeneity Shape the Transmission of QE? If yes, what are the effects of QE?</a:t>
            </a:r>
            <a:endParaRPr lang="en-US" sz="2400" dirty="0"/>
          </a:p>
        </p:txBody>
      </p:sp>
      <p:sp>
        <p:nvSpPr>
          <p:cNvPr id="4" name="Shape 2"/>
          <p:cNvSpPr/>
          <p:nvPr/>
        </p:nvSpPr>
        <p:spPr>
          <a:xfrm>
            <a:off x="548640" y="1417320"/>
            <a:ext cx="8046720" cy="0"/>
          </a:xfrm>
          <a:prstGeom prst="line">
            <a:avLst/>
          </a:prstGeom>
          <a:noFill/>
          <a:ln w="9525">
            <a:solidFill>
              <a:srgbClr val="CCCCCC"/>
            </a:solidFill>
            <a:prstDash val="solid"/>
          </a:ln>
        </p:spPr>
        <p:txBody>
          <a:bodyPr/>
          <a:lstStyle/>
          <a:p>
            <a:endParaRPr lang="en-GB"/>
          </a:p>
        </p:txBody>
      </p:sp>
      <p:sp>
        <p:nvSpPr>
          <p:cNvPr id="5" name="Text 3"/>
          <p:cNvSpPr/>
          <p:nvPr/>
        </p:nvSpPr>
        <p:spPr>
          <a:xfrm>
            <a:off x="548640" y="1572768"/>
            <a:ext cx="2606040" cy="2743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950" b="1" kern="0" spc="100" dirty="0">
                <a:solidFill>
                  <a:srgbClr val="A8A8A8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Scenario 1</a:t>
            </a:r>
            <a:endParaRPr lang="en-US" sz="950" dirty="0"/>
          </a:p>
        </p:txBody>
      </p:sp>
      <p:sp>
        <p:nvSpPr>
          <p:cNvPr id="6" name="Shape 4"/>
          <p:cNvSpPr/>
          <p:nvPr/>
        </p:nvSpPr>
        <p:spPr>
          <a:xfrm>
            <a:off x="548640" y="1865376"/>
            <a:ext cx="2606040" cy="0"/>
          </a:xfrm>
          <a:prstGeom prst="line">
            <a:avLst/>
          </a:prstGeom>
          <a:noFill/>
          <a:ln w="9525">
            <a:solidFill>
              <a:srgbClr val="CCCCCC"/>
            </a:solidFill>
            <a:prstDash val="solid"/>
          </a:ln>
        </p:spPr>
        <p:txBody>
          <a:bodyPr/>
          <a:lstStyle/>
          <a:p>
            <a:endParaRPr lang="en-GB"/>
          </a:p>
        </p:txBody>
      </p:sp>
      <p:sp>
        <p:nvSpPr>
          <p:cNvPr id="7" name="Text 5"/>
          <p:cNvSpPr/>
          <p:nvPr/>
        </p:nvSpPr>
        <p:spPr>
          <a:xfrm>
            <a:off x="548640" y="1965960"/>
            <a:ext cx="2606040" cy="38404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500" b="1" dirty="0">
                <a:solidFill>
                  <a:srgbClr val="6B6B6B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Benchmark</a:t>
            </a:r>
            <a:endParaRPr lang="en-US" sz="1500" dirty="0"/>
          </a:p>
        </p:txBody>
      </p:sp>
      <p:sp>
        <p:nvSpPr>
          <p:cNvPr id="8" name="Text 6"/>
          <p:cNvSpPr/>
          <p:nvPr/>
        </p:nvSpPr>
        <p:spPr>
          <a:xfrm>
            <a:off x="548640" y="2423160"/>
            <a:ext cx="2606040" cy="65836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250" dirty="0">
                <a:solidFill>
                  <a:srgbClr val="6B6B6B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Symmetric monetary union</a:t>
            </a:r>
            <a:endParaRPr lang="en-US" sz="1250" dirty="0"/>
          </a:p>
          <a:p>
            <a:pPr marL="0" indent="0">
              <a:buNone/>
            </a:pPr>
            <a:r>
              <a:rPr lang="en-US" sz="1250" dirty="0">
                <a:solidFill>
                  <a:srgbClr val="6B6B6B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No heterogeneity</a:t>
            </a:r>
            <a:endParaRPr lang="en-US" sz="1250" dirty="0"/>
          </a:p>
        </p:txBody>
      </p:sp>
      <p:sp>
        <p:nvSpPr>
          <p:cNvPr id="9" name="Text 7"/>
          <p:cNvSpPr/>
          <p:nvPr/>
        </p:nvSpPr>
        <p:spPr>
          <a:xfrm>
            <a:off x="3337560" y="1572768"/>
            <a:ext cx="2606040" cy="2743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950" b="1" kern="0" spc="100" dirty="0">
                <a:solidFill>
                  <a:srgbClr val="8B0000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Scenario 2</a:t>
            </a:r>
            <a:endParaRPr lang="en-US" sz="950" dirty="0"/>
          </a:p>
        </p:txBody>
      </p:sp>
      <p:sp>
        <p:nvSpPr>
          <p:cNvPr id="10" name="Shape 8"/>
          <p:cNvSpPr/>
          <p:nvPr/>
        </p:nvSpPr>
        <p:spPr>
          <a:xfrm>
            <a:off x="3337560" y="1865376"/>
            <a:ext cx="2606040" cy="0"/>
          </a:xfrm>
          <a:prstGeom prst="line">
            <a:avLst/>
          </a:prstGeom>
          <a:noFill/>
          <a:ln w="19050">
            <a:solidFill>
              <a:srgbClr val="8B0000"/>
            </a:solidFill>
            <a:prstDash val="solid"/>
          </a:ln>
        </p:spPr>
        <p:txBody>
          <a:bodyPr/>
          <a:lstStyle/>
          <a:p>
            <a:endParaRPr lang="en-GB"/>
          </a:p>
        </p:txBody>
      </p:sp>
      <p:sp>
        <p:nvSpPr>
          <p:cNvPr id="11" name="Text 9"/>
          <p:cNvSpPr/>
          <p:nvPr/>
        </p:nvSpPr>
        <p:spPr>
          <a:xfrm>
            <a:off x="3337560" y="1965960"/>
            <a:ext cx="2606040" cy="38404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500" b="1" dirty="0">
                <a:solidFill>
                  <a:srgbClr val="1A1A1A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Within-country</a:t>
            </a:r>
            <a:endParaRPr lang="en-US" sz="1500" dirty="0"/>
          </a:p>
        </p:txBody>
      </p:sp>
      <p:sp>
        <p:nvSpPr>
          <p:cNvPr id="12" name="Text 10"/>
          <p:cNvSpPr/>
          <p:nvPr/>
        </p:nvSpPr>
        <p:spPr>
          <a:xfrm>
            <a:off x="3337560" y="2423160"/>
            <a:ext cx="2606040" cy="65836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250" dirty="0">
                <a:solidFill>
                  <a:srgbClr val="6B6B6B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Different share of</a:t>
            </a:r>
            <a:endParaRPr lang="en-US" sz="1250" dirty="0"/>
          </a:p>
          <a:p>
            <a:pPr marL="0" indent="0">
              <a:buNone/>
            </a:pPr>
            <a:r>
              <a:rPr lang="en-US" sz="1250" dirty="0">
                <a:solidFill>
                  <a:srgbClr val="6B6B6B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hand-to-mouth households</a:t>
            </a:r>
            <a:endParaRPr lang="en-US" sz="1250" dirty="0"/>
          </a:p>
        </p:txBody>
      </p:sp>
      <p:sp>
        <p:nvSpPr>
          <p:cNvPr id="13" name="Text 11"/>
          <p:cNvSpPr/>
          <p:nvPr/>
        </p:nvSpPr>
        <p:spPr>
          <a:xfrm>
            <a:off x="3337560" y="3200400"/>
            <a:ext cx="2606040" cy="2743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050" b="1" i="1" dirty="0">
                <a:solidFill>
                  <a:srgbClr val="8B000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▶  Presented today</a:t>
            </a:r>
            <a:endParaRPr lang="en-US" sz="1050" dirty="0"/>
          </a:p>
        </p:txBody>
      </p:sp>
      <p:sp>
        <p:nvSpPr>
          <p:cNvPr id="14" name="Text 12"/>
          <p:cNvSpPr/>
          <p:nvPr/>
        </p:nvSpPr>
        <p:spPr>
          <a:xfrm>
            <a:off x="6126480" y="1572768"/>
            <a:ext cx="2606040" cy="2743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950" b="1" kern="0" spc="100" dirty="0">
                <a:solidFill>
                  <a:srgbClr val="8B0000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Scenario 3</a:t>
            </a:r>
            <a:endParaRPr lang="en-US" sz="950" dirty="0"/>
          </a:p>
        </p:txBody>
      </p:sp>
      <p:sp>
        <p:nvSpPr>
          <p:cNvPr id="15" name="Shape 13"/>
          <p:cNvSpPr/>
          <p:nvPr/>
        </p:nvSpPr>
        <p:spPr>
          <a:xfrm>
            <a:off x="6126480" y="1865376"/>
            <a:ext cx="2606040" cy="0"/>
          </a:xfrm>
          <a:prstGeom prst="line">
            <a:avLst/>
          </a:prstGeom>
          <a:noFill/>
          <a:ln w="19050">
            <a:solidFill>
              <a:srgbClr val="8B0000"/>
            </a:solidFill>
            <a:prstDash val="solid"/>
          </a:ln>
        </p:spPr>
        <p:txBody>
          <a:bodyPr/>
          <a:lstStyle/>
          <a:p>
            <a:endParaRPr lang="en-GB"/>
          </a:p>
        </p:txBody>
      </p:sp>
      <p:sp>
        <p:nvSpPr>
          <p:cNvPr id="16" name="Text 14"/>
          <p:cNvSpPr/>
          <p:nvPr/>
        </p:nvSpPr>
        <p:spPr>
          <a:xfrm>
            <a:off x="6126480" y="1965960"/>
            <a:ext cx="2606040" cy="38404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500" b="1" dirty="0">
                <a:solidFill>
                  <a:srgbClr val="1A1A1A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Cross-country</a:t>
            </a:r>
            <a:endParaRPr lang="en-US" sz="1500" dirty="0"/>
          </a:p>
        </p:txBody>
      </p:sp>
      <p:sp>
        <p:nvSpPr>
          <p:cNvPr id="17" name="Text 15"/>
          <p:cNvSpPr/>
          <p:nvPr/>
        </p:nvSpPr>
        <p:spPr>
          <a:xfrm>
            <a:off x="6126480" y="2423160"/>
            <a:ext cx="2606040" cy="65836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250" dirty="0">
                <a:solidFill>
                  <a:srgbClr val="6B6B6B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Different debt structure</a:t>
            </a:r>
            <a:endParaRPr lang="en-US" sz="1250" dirty="0"/>
          </a:p>
          <a:p>
            <a:pPr marL="0" indent="0">
              <a:buNone/>
            </a:pPr>
            <a:r>
              <a:rPr lang="en-US" sz="1250" dirty="0">
                <a:solidFill>
                  <a:srgbClr val="6B6B6B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(ratio, maturity, liquidity)</a:t>
            </a:r>
            <a:endParaRPr lang="en-US" sz="1250" dirty="0"/>
          </a:p>
        </p:txBody>
      </p:sp>
      <p:sp>
        <p:nvSpPr>
          <p:cNvPr id="18" name="Text 16"/>
          <p:cNvSpPr/>
          <p:nvPr/>
        </p:nvSpPr>
        <p:spPr>
          <a:xfrm>
            <a:off x="6126480" y="3200400"/>
            <a:ext cx="2606040" cy="2743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050" b="1" i="1" dirty="0">
                <a:solidFill>
                  <a:srgbClr val="8B000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▶  Presented today</a:t>
            </a:r>
            <a:endParaRPr lang="en-US" sz="1050" dirty="0"/>
          </a:p>
        </p:txBody>
      </p:sp>
      <p:sp>
        <p:nvSpPr>
          <p:cNvPr id="19" name="Shape 17"/>
          <p:cNvSpPr/>
          <p:nvPr/>
        </p:nvSpPr>
        <p:spPr>
          <a:xfrm>
            <a:off x="548640" y="4434840"/>
            <a:ext cx="8046720" cy="0"/>
          </a:xfrm>
          <a:prstGeom prst="line">
            <a:avLst/>
          </a:prstGeom>
          <a:noFill/>
          <a:ln w="9525">
            <a:solidFill>
              <a:srgbClr val="CCCCCC"/>
            </a:solidFill>
            <a:prstDash val="solid"/>
          </a:ln>
        </p:spPr>
        <p:txBody>
          <a:bodyPr/>
          <a:lstStyle/>
          <a:p>
            <a:endParaRPr lang="en-GB"/>
          </a:p>
        </p:txBody>
      </p:sp>
      <p:sp>
        <p:nvSpPr>
          <p:cNvPr id="20" name="Text 18"/>
          <p:cNvSpPr/>
          <p:nvPr/>
        </p:nvSpPr>
        <p:spPr>
          <a:xfrm>
            <a:off x="548640" y="4535424"/>
            <a:ext cx="8046720" cy="2743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000" i="1" dirty="0">
                <a:solidFill>
                  <a:srgbClr val="A8A8A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Framework: Two-country TANK  +  Financial frictions (Kiyotaki &amp; Moore, 2016)  +  Local Projections (Jordà, 2005)</a:t>
            </a:r>
            <a:endParaRPr lang="en-US" sz="1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548640" y="256032"/>
            <a:ext cx="8229600" cy="25603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850" b="1" kern="0" spc="300" dirty="0">
                <a:solidFill>
                  <a:srgbClr val="A8A8A8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SCENARIO 2 — WITHIN-COUNTRY HETEROGENEITY</a:t>
            </a:r>
            <a:endParaRPr lang="en-US" sz="850" dirty="0"/>
          </a:p>
        </p:txBody>
      </p:sp>
      <p:sp>
        <p:nvSpPr>
          <p:cNvPr id="3" name="Text 1"/>
          <p:cNvSpPr/>
          <p:nvPr/>
        </p:nvSpPr>
        <p:spPr>
          <a:xfrm>
            <a:off x="548640" y="594360"/>
            <a:ext cx="8046720" cy="7772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2800" b="1" dirty="0">
                <a:solidFill>
                  <a:srgbClr val="1A1A1A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More Hand-to-Mouth → Stronger QE Response</a:t>
            </a:r>
            <a:endParaRPr lang="en-US" sz="2800" dirty="0"/>
          </a:p>
        </p:txBody>
      </p:sp>
      <p:sp>
        <p:nvSpPr>
          <p:cNvPr id="4" name="Shape 2"/>
          <p:cNvSpPr/>
          <p:nvPr/>
        </p:nvSpPr>
        <p:spPr>
          <a:xfrm>
            <a:off x="548640" y="1417320"/>
            <a:ext cx="8046720" cy="0"/>
          </a:xfrm>
          <a:prstGeom prst="line">
            <a:avLst/>
          </a:prstGeom>
          <a:noFill/>
          <a:ln w="9525">
            <a:solidFill>
              <a:srgbClr val="CCCCCC"/>
            </a:solidFill>
            <a:prstDash val="solid"/>
          </a:ln>
        </p:spPr>
        <p:txBody>
          <a:bodyPr/>
          <a:lstStyle/>
          <a:p>
            <a:endParaRPr lang="en-GB"/>
          </a:p>
        </p:txBody>
      </p:sp>
      <p:sp>
        <p:nvSpPr>
          <p:cNvPr id="5" name="Text 3"/>
          <p:cNvSpPr/>
          <p:nvPr/>
        </p:nvSpPr>
        <p:spPr>
          <a:xfrm>
            <a:off x="502920" y="1572768"/>
            <a:ext cx="1664208" cy="3200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endParaRPr lang="en-US" sz="1050" dirty="0"/>
          </a:p>
        </p:txBody>
      </p:sp>
      <p:sp>
        <p:nvSpPr>
          <p:cNvPr id="6" name="Text 4"/>
          <p:cNvSpPr/>
          <p:nvPr/>
        </p:nvSpPr>
        <p:spPr>
          <a:xfrm>
            <a:off x="2212848" y="1572768"/>
            <a:ext cx="1664208" cy="3200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endParaRPr lang="en-US" sz="1050" dirty="0"/>
          </a:p>
        </p:txBody>
      </p:sp>
      <p:sp>
        <p:nvSpPr>
          <p:cNvPr id="7" name="Text 5"/>
          <p:cNvSpPr/>
          <p:nvPr/>
        </p:nvSpPr>
        <p:spPr>
          <a:xfrm>
            <a:off x="3922776" y="1572768"/>
            <a:ext cx="1664208" cy="3200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endParaRPr lang="en-US" sz="1050" dirty="0"/>
          </a:p>
        </p:txBody>
      </p:sp>
      <p:sp>
        <p:nvSpPr>
          <p:cNvPr id="8" name="Text 6"/>
          <p:cNvSpPr/>
          <p:nvPr/>
        </p:nvSpPr>
        <p:spPr>
          <a:xfrm>
            <a:off x="5632704" y="1572768"/>
            <a:ext cx="1664208" cy="3200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endParaRPr lang="en-US" sz="1050" dirty="0"/>
          </a:p>
        </p:txBody>
      </p:sp>
      <p:sp>
        <p:nvSpPr>
          <p:cNvPr id="9" name="Text 7"/>
          <p:cNvSpPr/>
          <p:nvPr/>
        </p:nvSpPr>
        <p:spPr>
          <a:xfrm>
            <a:off x="7342632" y="1572768"/>
            <a:ext cx="1664208" cy="3200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endParaRPr lang="en-US" sz="1050" dirty="0"/>
          </a:p>
        </p:txBody>
      </p:sp>
      <p:sp>
        <p:nvSpPr>
          <p:cNvPr id="16" name="Text 14"/>
          <p:cNvSpPr/>
          <p:nvPr/>
        </p:nvSpPr>
        <p:spPr>
          <a:xfrm>
            <a:off x="4846320" y="2578608"/>
            <a:ext cx="3794760" cy="178308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>
              <a:spcAft>
                <a:spcPts val="600"/>
              </a:spcAft>
            </a:pPr>
            <a:endParaRPr lang="en-US" sz="1400" dirty="0"/>
          </a:p>
        </p:txBody>
      </p:sp>
      <p:sp>
        <p:nvSpPr>
          <p:cNvPr id="18" name="Shape 16"/>
          <p:cNvSpPr/>
          <p:nvPr/>
        </p:nvSpPr>
        <p:spPr>
          <a:xfrm>
            <a:off x="548640" y="4434840"/>
            <a:ext cx="8046720" cy="0"/>
          </a:xfrm>
          <a:prstGeom prst="line">
            <a:avLst/>
          </a:prstGeom>
          <a:noFill/>
          <a:ln w="9525">
            <a:solidFill>
              <a:srgbClr val="CCCCCC"/>
            </a:solidFill>
            <a:prstDash val="solid"/>
          </a:ln>
        </p:spPr>
        <p:txBody>
          <a:bodyPr/>
          <a:lstStyle/>
          <a:p>
            <a:endParaRPr lang="en-GB"/>
          </a:p>
        </p:txBody>
      </p:sp>
      <p:sp>
        <p:nvSpPr>
          <p:cNvPr id="19" name="Text 17"/>
          <p:cNvSpPr/>
          <p:nvPr/>
        </p:nvSpPr>
        <p:spPr>
          <a:xfrm>
            <a:off x="548640" y="4535424"/>
            <a:ext cx="8046720" cy="2743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050" b="1" i="1" dirty="0">
                <a:solidFill>
                  <a:srgbClr val="1A1A1A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↑ η  ⟹  stronger output response  +  larger short-run inequality compression</a:t>
            </a:r>
            <a:endParaRPr lang="en-US" sz="1050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5B9178F4-8CC8-D639-CEFC-A55C2B2755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927" y="1463041"/>
            <a:ext cx="8534400" cy="3022092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3CAE289-07B0-AC46-51B8-9617063B0B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>
            <a:extLst>
              <a:ext uri="{FF2B5EF4-FFF2-40B4-BE49-F238E27FC236}">
                <a16:creationId xmlns:a16="http://schemas.microsoft.com/office/drawing/2014/main" id="{60058795-A182-9F1D-C399-AC557D6697F5}"/>
              </a:ext>
            </a:extLst>
          </p:cNvPr>
          <p:cNvSpPr/>
          <p:nvPr/>
        </p:nvSpPr>
        <p:spPr>
          <a:xfrm>
            <a:off x="548640" y="256032"/>
            <a:ext cx="8229600" cy="25603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850" b="1" kern="0" spc="300" dirty="0">
                <a:solidFill>
                  <a:srgbClr val="A8A8A8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SCENARIO 2 — WITHIN-COUNTRY HETEROGENEITY</a:t>
            </a:r>
            <a:endParaRPr lang="en-US" sz="850" dirty="0"/>
          </a:p>
        </p:txBody>
      </p:sp>
      <p:sp>
        <p:nvSpPr>
          <p:cNvPr id="3" name="Text 1">
            <a:extLst>
              <a:ext uri="{FF2B5EF4-FFF2-40B4-BE49-F238E27FC236}">
                <a16:creationId xmlns:a16="http://schemas.microsoft.com/office/drawing/2014/main" id="{23E1E237-8975-1C20-E90D-A4402608A948}"/>
              </a:ext>
            </a:extLst>
          </p:cNvPr>
          <p:cNvSpPr/>
          <p:nvPr/>
        </p:nvSpPr>
        <p:spPr>
          <a:xfrm>
            <a:off x="548640" y="594360"/>
            <a:ext cx="8046720" cy="7772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2800" b="1" dirty="0">
                <a:solidFill>
                  <a:srgbClr val="1A1A1A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More Hand-to-Mouth → Stronger QE Response</a:t>
            </a:r>
            <a:endParaRPr lang="en-US" sz="2800" dirty="0"/>
          </a:p>
        </p:txBody>
      </p:sp>
      <p:sp>
        <p:nvSpPr>
          <p:cNvPr id="4" name="Shape 2">
            <a:extLst>
              <a:ext uri="{FF2B5EF4-FFF2-40B4-BE49-F238E27FC236}">
                <a16:creationId xmlns:a16="http://schemas.microsoft.com/office/drawing/2014/main" id="{531EB3E1-DE47-9DDF-4C76-AC9640E44E61}"/>
              </a:ext>
            </a:extLst>
          </p:cNvPr>
          <p:cNvSpPr/>
          <p:nvPr/>
        </p:nvSpPr>
        <p:spPr>
          <a:xfrm>
            <a:off x="548640" y="1417320"/>
            <a:ext cx="8046720" cy="0"/>
          </a:xfrm>
          <a:prstGeom prst="line">
            <a:avLst/>
          </a:prstGeom>
          <a:noFill/>
          <a:ln w="9525">
            <a:solidFill>
              <a:srgbClr val="CCCCCC"/>
            </a:solidFill>
            <a:prstDash val="solid"/>
          </a:ln>
        </p:spPr>
        <p:txBody>
          <a:bodyPr/>
          <a:lstStyle/>
          <a:p>
            <a:endParaRPr lang="en-GB"/>
          </a:p>
        </p:txBody>
      </p:sp>
      <p:sp>
        <p:nvSpPr>
          <p:cNvPr id="5" name="Text 3">
            <a:extLst>
              <a:ext uri="{FF2B5EF4-FFF2-40B4-BE49-F238E27FC236}">
                <a16:creationId xmlns:a16="http://schemas.microsoft.com/office/drawing/2014/main" id="{7F030AC0-76CB-3F3D-4528-4350C598BAA6}"/>
              </a:ext>
            </a:extLst>
          </p:cNvPr>
          <p:cNvSpPr/>
          <p:nvPr/>
        </p:nvSpPr>
        <p:spPr>
          <a:xfrm>
            <a:off x="502920" y="1572768"/>
            <a:ext cx="1664208" cy="3200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endParaRPr lang="en-US" sz="1050" dirty="0"/>
          </a:p>
        </p:txBody>
      </p:sp>
      <p:sp>
        <p:nvSpPr>
          <p:cNvPr id="6" name="Text 4">
            <a:extLst>
              <a:ext uri="{FF2B5EF4-FFF2-40B4-BE49-F238E27FC236}">
                <a16:creationId xmlns:a16="http://schemas.microsoft.com/office/drawing/2014/main" id="{F29949C7-7CCE-ABFF-D437-5ADDA935908A}"/>
              </a:ext>
            </a:extLst>
          </p:cNvPr>
          <p:cNvSpPr/>
          <p:nvPr/>
        </p:nvSpPr>
        <p:spPr>
          <a:xfrm>
            <a:off x="2212848" y="1572768"/>
            <a:ext cx="1664208" cy="3200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endParaRPr lang="en-US" sz="1050" dirty="0"/>
          </a:p>
        </p:txBody>
      </p:sp>
      <p:sp>
        <p:nvSpPr>
          <p:cNvPr id="7" name="Text 5">
            <a:extLst>
              <a:ext uri="{FF2B5EF4-FFF2-40B4-BE49-F238E27FC236}">
                <a16:creationId xmlns:a16="http://schemas.microsoft.com/office/drawing/2014/main" id="{D224E7DB-61F1-2D6C-089B-4A21BFB4FAF2}"/>
              </a:ext>
            </a:extLst>
          </p:cNvPr>
          <p:cNvSpPr/>
          <p:nvPr/>
        </p:nvSpPr>
        <p:spPr>
          <a:xfrm>
            <a:off x="3922776" y="1572768"/>
            <a:ext cx="1664208" cy="3200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endParaRPr lang="en-US" sz="1050" dirty="0"/>
          </a:p>
        </p:txBody>
      </p:sp>
      <p:sp>
        <p:nvSpPr>
          <p:cNvPr id="8" name="Text 6">
            <a:extLst>
              <a:ext uri="{FF2B5EF4-FFF2-40B4-BE49-F238E27FC236}">
                <a16:creationId xmlns:a16="http://schemas.microsoft.com/office/drawing/2014/main" id="{2F18FB0A-5CBF-223C-9924-8005B45E62E7}"/>
              </a:ext>
            </a:extLst>
          </p:cNvPr>
          <p:cNvSpPr/>
          <p:nvPr/>
        </p:nvSpPr>
        <p:spPr>
          <a:xfrm>
            <a:off x="5632704" y="1572768"/>
            <a:ext cx="1664208" cy="3200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endParaRPr lang="en-US" sz="1050" dirty="0"/>
          </a:p>
        </p:txBody>
      </p:sp>
      <p:sp>
        <p:nvSpPr>
          <p:cNvPr id="9" name="Text 7">
            <a:extLst>
              <a:ext uri="{FF2B5EF4-FFF2-40B4-BE49-F238E27FC236}">
                <a16:creationId xmlns:a16="http://schemas.microsoft.com/office/drawing/2014/main" id="{088B21A9-EECF-FAA6-41C5-015AFCC0525A}"/>
              </a:ext>
            </a:extLst>
          </p:cNvPr>
          <p:cNvSpPr/>
          <p:nvPr/>
        </p:nvSpPr>
        <p:spPr>
          <a:xfrm>
            <a:off x="7342632" y="1572768"/>
            <a:ext cx="1664208" cy="3200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endParaRPr lang="en-US" sz="1050" dirty="0"/>
          </a:p>
        </p:txBody>
      </p:sp>
      <p:sp>
        <p:nvSpPr>
          <p:cNvPr id="16" name="Text 14">
            <a:extLst>
              <a:ext uri="{FF2B5EF4-FFF2-40B4-BE49-F238E27FC236}">
                <a16:creationId xmlns:a16="http://schemas.microsoft.com/office/drawing/2014/main" id="{44EBC30C-96A8-9195-15F3-35D2D0D9B59E}"/>
              </a:ext>
            </a:extLst>
          </p:cNvPr>
          <p:cNvSpPr/>
          <p:nvPr/>
        </p:nvSpPr>
        <p:spPr>
          <a:xfrm>
            <a:off x="4846320" y="2578608"/>
            <a:ext cx="3794760" cy="178308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>
              <a:spcAft>
                <a:spcPts val="600"/>
              </a:spcAft>
            </a:pPr>
            <a:endParaRPr lang="en-US" sz="1400" dirty="0"/>
          </a:p>
        </p:txBody>
      </p:sp>
      <p:sp>
        <p:nvSpPr>
          <p:cNvPr id="18" name="Shape 16">
            <a:extLst>
              <a:ext uri="{FF2B5EF4-FFF2-40B4-BE49-F238E27FC236}">
                <a16:creationId xmlns:a16="http://schemas.microsoft.com/office/drawing/2014/main" id="{796726F7-C872-1703-1C60-41F522C3B8F8}"/>
              </a:ext>
            </a:extLst>
          </p:cNvPr>
          <p:cNvSpPr/>
          <p:nvPr/>
        </p:nvSpPr>
        <p:spPr>
          <a:xfrm>
            <a:off x="548640" y="4434840"/>
            <a:ext cx="8046720" cy="0"/>
          </a:xfrm>
          <a:prstGeom prst="line">
            <a:avLst/>
          </a:prstGeom>
          <a:noFill/>
          <a:ln w="9525">
            <a:solidFill>
              <a:srgbClr val="CCCCCC"/>
            </a:solidFill>
            <a:prstDash val="solid"/>
          </a:ln>
        </p:spPr>
        <p:txBody>
          <a:bodyPr/>
          <a:lstStyle/>
          <a:p>
            <a:endParaRPr lang="en-GB"/>
          </a:p>
        </p:txBody>
      </p:sp>
      <p:sp>
        <p:nvSpPr>
          <p:cNvPr id="19" name="Text 17">
            <a:extLst>
              <a:ext uri="{FF2B5EF4-FFF2-40B4-BE49-F238E27FC236}">
                <a16:creationId xmlns:a16="http://schemas.microsoft.com/office/drawing/2014/main" id="{A3126CE3-9F41-3B2F-5334-D6F5794AC88D}"/>
              </a:ext>
            </a:extLst>
          </p:cNvPr>
          <p:cNvSpPr/>
          <p:nvPr/>
        </p:nvSpPr>
        <p:spPr>
          <a:xfrm>
            <a:off x="548640" y="4535424"/>
            <a:ext cx="8046720" cy="2743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050" b="1" i="1" dirty="0">
                <a:solidFill>
                  <a:srgbClr val="1A1A1A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↑ η  ⟹  stronger output response  +  larger short-run inequality compression</a:t>
            </a:r>
            <a:endParaRPr lang="en-US" sz="1050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251D3231-A842-0280-D78E-027CDBF6DC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927" y="1463041"/>
            <a:ext cx="8534400" cy="302209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CA3735C-414C-127F-5DD6-B02F120777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1672" y="1572768"/>
            <a:ext cx="8097983" cy="2770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41379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397D8BF-EAE8-2045-0104-77F47DD2A1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>
            <a:extLst>
              <a:ext uri="{FF2B5EF4-FFF2-40B4-BE49-F238E27FC236}">
                <a16:creationId xmlns:a16="http://schemas.microsoft.com/office/drawing/2014/main" id="{C04779EF-5D0B-B7D0-8871-3E07464F5494}"/>
              </a:ext>
            </a:extLst>
          </p:cNvPr>
          <p:cNvSpPr/>
          <p:nvPr/>
        </p:nvSpPr>
        <p:spPr>
          <a:xfrm>
            <a:off x="548640" y="256032"/>
            <a:ext cx="8229600" cy="25603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850" b="1" kern="0" spc="300" dirty="0">
                <a:solidFill>
                  <a:srgbClr val="A8A8A8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SCENARIO 2 — WITHIN-COUNTRY HETEROGENEITY</a:t>
            </a:r>
            <a:endParaRPr lang="en-US" sz="850" dirty="0"/>
          </a:p>
        </p:txBody>
      </p:sp>
      <p:sp>
        <p:nvSpPr>
          <p:cNvPr id="3" name="Text 1">
            <a:extLst>
              <a:ext uri="{FF2B5EF4-FFF2-40B4-BE49-F238E27FC236}">
                <a16:creationId xmlns:a16="http://schemas.microsoft.com/office/drawing/2014/main" id="{408C4332-300D-54F2-AADA-727DE0C5E67D}"/>
              </a:ext>
            </a:extLst>
          </p:cNvPr>
          <p:cNvSpPr/>
          <p:nvPr/>
        </p:nvSpPr>
        <p:spPr>
          <a:xfrm>
            <a:off x="548640" y="594360"/>
            <a:ext cx="8046720" cy="7772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2800" b="1" dirty="0">
                <a:solidFill>
                  <a:srgbClr val="1A1A1A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More Hand-to-Mouth → Stronger QE Response</a:t>
            </a:r>
            <a:endParaRPr lang="en-US" sz="2800" dirty="0"/>
          </a:p>
        </p:txBody>
      </p:sp>
      <p:sp>
        <p:nvSpPr>
          <p:cNvPr id="4" name="Shape 2">
            <a:extLst>
              <a:ext uri="{FF2B5EF4-FFF2-40B4-BE49-F238E27FC236}">
                <a16:creationId xmlns:a16="http://schemas.microsoft.com/office/drawing/2014/main" id="{212B3727-2BE5-93D2-B994-6AB8CDA39D9E}"/>
              </a:ext>
            </a:extLst>
          </p:cNvPr>
          <p:cNvSpPr/>
          <p:nvPr/>
        </p:nvSpPr>
        <p:spPr>
          <a:xfrm>
            <a:off x="548640" y="1417320"/>
            <a:ext cx="8046720" cy="0"/>
          </a:xfrm>
          <a:prstGeom prst="line">
            <a:avLst/>
          </a:prstGeom>
          <a:noFill/>
          <a:ln w="9525">
            <a:solidFill>
              <a:srgbClr val="CCCCCC"/>
            </a:solidFill>
            <a:prstDash val="solid"/>
          </a:ln>
        </p:spPr>
        <p:txBody>
          <a:bodyPr/>
          <a:lstStyle/>
          <a:p>
            <a:endParaRPr lang="en-GB"/>
          </a:p>
        </p:txBody>
      </p:sp>
      <p:sp>
        <p:nvSpPr>
          <p:cNvPr id="5" name="Text 3">
            <a:extLst>
              <a:ext uri="{FF2B5EF4-FFF2-40B4-BE49-F238E27FC236}">
                <a16:creationId xmlns:a16="http://schemas.microsoft.com/office/drawing/2014/main" id="{D3243E76-3179-A2C6-6EFA-AE3E89C723D7}"/>
              </a:ext>
            </a:extLst>
          </p:cNvPr>
          <p:cNvSpPr/>
          <p:nvPr/>
        </p:nvSpPr>
        <p:spPr>
          <a:xfrm>
            <a:off x="502920" y="1572768"/>
            <a:ext cx="1664208" cy="3200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050" dirty="0">
                <a:solidFill>
                  <a:srgbClr val="6B6B6B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QE → ↓ rˡ</a:t>
            </a:r>
            <a:endParaRPr lang="en-US" sz="1050" dirty="0"/>
          </a:p>
        </p:txBody>
      </p:sp>
      <p:sp>
        <p:nvSpPr>
          <p:cNvPr id="6" name="Text 4">
            <a:extLst>
              <a:ext uri="{FF2B5EF4-FFF2-40B4-BE49-F238E27FC236}">
                <a16:creationId xmlns:a16="http://schemas.microsoft.com/office/drawing/2014/main" id="{2F47B636-000A-C4FB-5BFF-5E3D60080B8D}"/>
              </a:ext>
            </a:extLst>
          </p:cNvPr>
          <p:cNvSpPr/>
          <p:nvPr/>
        </p:nvSpPr>
        <p:spPr>
          <a:xfrm>
            <a:off x="2212848" y="1572768"/>
            <a:ext cx="1664208" cy="3200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050" dirty="0">
                <a:solidFill>
                  <a:srgbClr val="6B6B6B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→  </a:t>
            </a:r>
            <a:r>
              <a:rPr lang="en-US" sz="1050" dirty="0" err="1">
                <a:solidFill>
                  <a:srgbClr val="6B6B6B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Labour</a:t>
            </a:r>
            <a:r>
              <a:rPr lang="en-US" sz="1050" dirty="0">
                <a:solidFill>
                  <a:srgbClr val="6B6B6B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demand &amp; supply ↑</a:t>
            </a:r>
            <a:endParaRPr lang="en-US" sz="1050" dirty="0"/>
          </a:p>
        </p:txBody>
      </p:sp>
      <p:sp>
        <p:nvSpPr>
          <p:cNvPr id="7" name="Text 5">
            <a:extLst>
              <a:ext uri="{FF2B5EF4-FFF2-40B4-BE49-F238E27FC236}">
                <a16:creationId xmlns:a16="http://schemas.microsoft.com/office/drawing/2014/main" id="{46202CFB-D08C-9B72-0650-8B3708705A87}"/>
              </a:ext>
            </a:extLst>
          </p:cNvPr>
          <p:cNvSpPr/>
          <p:nvPr/>
        </p:nvSpPr>
        <p:spPr>
          <a:xfrm>
            <a:off x="3922776" y="1572768"/>
            <a:ext cx="1664208" cy="3200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050" dirty="0">
                <a:solidFill>
                  <a:srgbClr val="6B6B6B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→  HtM wages ↑</a:t>
            </a:r>
            <a:endParaRPr lang="en-US" sz="1050" dirty="0"/>
          </a:p>
        </p:txBody>
      </p:sp>
      <p:sp>
        <p:nvSpPr>
          <p:cNvPr id="8" name="Text 6">
            <a:extLst>
              <a:ext uri="{FF2B5EF4-FFF2-40B4-BE49-F238E27FC236}">
                <a16:creationId xmlns:a16="http://schemas.microsoft.com/office/drawing/2014/main" id="{767E7F4A-34B7-1B8A-D1D3-36F28BC5CBB3}"/>
              </a:ext>
            </a:extLst>
          </p:cNvPr>
          <p:cNvSpPr/>
          <p:nvPr/>
        </p:nvSpPr>
        <p:spPr>
          <a:xfrm>
            <a:off x="5632704" y="1572768"/>
            <a:ext cx="1664208" cy="3200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050" dirty="0">
                <a:solidFill>
                  <a:srgbClr val="6B6B6B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→  Immediate spending</a:t>
            </a:r>
            <a:endParaRPr lang="en-US" sz="1050" dirty="0"/>
          </a:p>
        </p:txBody>
      </p:sp>
      <p:sp>
        <p:nvSpPr>
          <p:cNvPr id="9" name="Text 7">
            <a:extLst>
              <a:ext uri="{FF2B5EF4-FFF2-40B4-BE49-F238E27FC236}">
                <a16:creationId xmlns:a16="http://schemas.microsoft.com/office/drawing/2014/main" id="{1FAD771F-0A9B-486F-C454-DD59967093B0}"/>
              </a:ext>
            </a:extLst>
          </p:cNvPr>
          <p:cNvSpPr/>
          <p:nvPr/>
        </p:nvSpPr>
        <p:spPr>
          <a:xfrm>
            <a:off x="7342632" y="1572768"/>
            <a:ext cx="1664208" cy="3200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050" b="1" dirty="0">
                <a:solidFill>
                  <a:srgbClr val="8B000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→  Aggregate demand ↑</a:t>
            </a:r>
            <a:endParaRPr lang="en-US" sz="1050" dirty="0"/>
          </a:p>
        </p:txBody>
      </p:sp>
      <p:sp>
        <p:nvSpPr>
          <p:cNvPr id="10" name="Shape 8">
            <a:extLst>
              <a:ext uri="{FF2B5EF4-FFF2-40B4-BE49-F238E27FC236}">
                <a16:creationId xmlns:a16="http://schemas.microsoft.com/office/drawing/2014/main" id="{CD26D32C-B11F-F4DB-B632-8D7135BF2CB0}"/>
              </a:ext>
            </a:extLst>
          </p:cNvPr>
          <p:cNvSpPr/>
          <p:nvPr/>
        </p:nvSpPr>
        <p:spPr>
          <a:xfrm>
            <a:off x="548640" y="1993392"/>
            <a:ext cx="8046720" cy="0"/>
          </a:xfrm>
          <a:prstGeom prst="line">
            <a:avLst/>
          </a:prstGeom>
          <a:noFill/>
          <a:ln w="9525">
            <a:solidFill>
              <a:srgbClr val="CCCCCC"/>
            </a:solidFill>
            <a:prstDash val="solid"/>
          </a:ln>
        </p:spPr>
        <p:txBody>
          <a:bodyPr/>
          <a:lstStyle/>
          <a:p>
            <a:endParaRPr lang="en-GB"/>
          </a:p>
        </p:txBody>
      </p:sp>
      <p:sp>
        <p:nvSpPr>
          <p:cNvPr id="11" name="Text 9">
            <a:extLst>
              <a:ext uri="{FF2B5EF4-FFF2-40B4-BE49-F238E27FC236}">
                <a16:creationId xmlns:a16="http://schemas.microsoft.com/office/drawing/2014/main" id="{29E76C48-AC4C-24B2-7DCB-2CA007466AC4}"/>
              </a:ext>
            </a:extLst>
          </p:cNvPr>
          <p:cNvSpPr/>
          <p:nvPr/>
        </p:nvSpPr>
        <p:spPr>
          <a:xfrm>
            <a:off x="548640" y="2121408"/>
            <a:ext cx="3794760" cy="347472"/>
          </a:xfrm>
          <a:prstGeom prst="rect">
            <a:avLst/>
          </a:prstGeom>
          <a:noFill/>
          <a:ln/>
        </p:spPr>
        <p:txBody>
          <a:bodyPr wrap="square" rtlCol="0" anchor="b"/>
          <a:lstStyle/>
          <a:p>
            <a:pPr marL="0" indent="0">
              <a:buNone/>
            </a:pPr>
            <a:r>
              <a:rPr lang="en-US" sz="1200" b="1" dirty="0">
                <a:solidFill>
                  <a:srgbClr val="1A4A7A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Core  (η = 0.25)</a:t>
            </a:r>
            <a:endParaRPr lang="en-US" sz="1200" dirty="0"/>
          </a:p>
        </p:txBody>
      </p:sp>
      <p:sp>
        <p:nvSpPr>
          <p:cNvPr id="12" name="Shape 10">
            <a:extLst>
              <a:ext uri="{FF2B5EF4-FFF2-40B4-BE49-F238E27FC236}">
                <a16:creationId xmlns:a16="http://schemas.microsoft.com/office/drawing/2014/main" id="{C18316CD-D506-7EDE-6B10-C79D46904926}"/>
              </a:ext>
            </a:extLst>
          </p:cNvPr>
          <p:cNvSpPr/>
          <p:nvPr/>
        </p:nvSpPr>
        <p:spPr>
          <a:xfrm>
            <a:off x="548640" y="2468880"/>
            <a:ext cx="3794760" cy="0"/>
          </a:xfrm>
          <a:prstGeom prst="line">
            <a:avLst/>
          </a:prstGeom>
          <a:noFill/>
          <a:ln w="19050">
            <a:solidFill>
              <a:srgbClr val="1A4A7A"/>
            </a:solidFill>
            <a:prstDash val="solid"/>
          </a:ln>
        </p:spPr>
        <p:txBody>
          <a:bodyPr/>
          <a:lstStyle/>
          <a:p>
            <a:endParaRPr lang="en-GB"/>
          </a:p>
        </p:txBody>
      </p:sp>
      <p:sp>
        <p:nvSpPr>
          <p:cNvPr id="13" name="Text 11">
            <a:extLst>
              <a:ext uri="{FF2B5EF4-FFF2-40B4-BE49-F238E27FC236}">
                <a16:creationId xmlns:a16="http://schemas.microsoft.com/office/drawing/2014/main" id="{4166F7B6-0EFD-87CA-A8D2-C8179854AE5A}"/>
              </a:ext>
            </a:extLst>
          </p:cNvPr>
          <p:cNvSpPr/>
          <p:nvPr/>
        </p:nvSpPr>
        <p:spPr>
          <a:xfrm>
            <a:off x="548640" y="2578608"/>
            <a:ext cx="3794760" cy="178308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>
              <a:spcAft>
                <a:spcPts val="600"/>
              </a:spcAft>
            </a:pPr>
            <a:r>
              <a:rPr lang="en-US" sz="1400" dirty="0">
                <a:solidFill>
                  <a:srgbClr val="3D3D3D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Few hand-to-mouth households</a:t>
            </a:r>
            <a:endParaRPr lang="en-US" sz="1400" dirty="0"/>
          </a:p>
          <a:p>
            <a:pPr>
              <a:spcAft>
                <a:spcPts val="600"/>
              </a:spcAft>
            </a:pPr>
            <a:r>
              <a:rPr lang="en-US" sz="1400" dirty="0">
                <a:solidFill>
                  <a:srgbClr val="3D3D3D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Most households smooth consumption intertemporally</a:t>
            </a:r>
            <a:endParaRPr lang="en-US" sz="1400" dirty="0"/>
          </a:p>
          <a:p>
            <a:pPr>
              <a:spcAft>
                <a:spcPts val="600"/>
              </a:spcAft>
            </a:pPr>
            <a:r>
              <a:rPr lang="en-US" sz="1400" dirty="0">
                <a:solidFill>
                  <a:srgbClr val="3D3D3D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Moderate aggregate demand response</a:t>
            </a:r>
            <a:endParaRPr lang="en-US" sz="1400" dirty="0"/>
          </a:p>
          <a:p>
            <a:pPr>
              <a:spcAft>
                <a:spcPts val="600"/>
              </a:spcAft>
            </a:pPr>
            <a:r>
              <a:rPr lang="en-US" sz="1400" dirty="0">
                <a:solidFill>
                  <a:srgbClr val="3D3D3D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Smaller short-run inequality compression</a:t>
            </a:r>
            <a:endParaRPr lang="en-US" sz="1400" dirty="0"/>
          </a:p>
        </p:txBody>
      </p:sp>
      <p:sp>
        <p:nvSpPr>
          <p:cNvPr id="14" name="Text 12">
            <a:extLst>
              <a:ext uri="{FF2B5EF4-FFF2-40B4-BE49-F238E27FC236}">
                <a16:creationId xmlns:a16="http://schemas.microsoft.com/office/drawing/2014/main" id="{5180706A-32CB-F13E-8303-3C79D1CE7401}"/>
              </a:ext>
            </a:extLst>
          </p:cNvPr>
          <p:cNvSpPr/>
          <p:nvPr/>
        </p:nvSpPr>
        <p:spPr>
          <a:xfrm>
            <a:off x="4846320" y="2121408"/>
            <a:ext cx="3794760" cy="347472"/>
          </a:xfrm>
          <a:prstGeom prst="rect">
            <a:avLst/>
          </a:prstGeom>
          <a:noFill/>
          <a:ln/>
        </p:spPr>
        <p:txBody>
          <a:bodyPr wrap="square" rtlCol="0" anchor="b"/>
          <a:lstStyle/>
          <a:p>
            <a:pPr marL="0" indent="0">
              <a:buNone/>
            </a:pPr>
            <a:r>
              <a:rPr lang="en-US" sz="1200" b="1" dirty="0">
                <a:solidFill>
                  <a:srgbClr val="8B0000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Periphery  (η = 0.45)</a:t>
            </a:r>
            <a:endParaRPr lang="en-US" sz="1200" dirty="0"/>
          </a:p>
        </p:txBody>
      </p:sp>
      <p:sp>
        <p:nvSpPr>
          <p:cNvPr id="15" name="Shape 13">
            <a:extLst>
              <a:ext uri="{FF2B5EF4-FFF2-40B4-BE49-F238E27FC236}">
                <a16:creationId xmlns:a16="http://schemas.microsoft.com/office/drawing/2014/main" id="{D378D057-A8FF-7075-8BE8-CAE85E79CE01}"/>
              </a:ext>
            </a:extLst>
          </p:cNvPr>
          <p:cNvSpPr/>
          <p:nvPr/>
        </p:nvSpPr>
        <p:spPr>
          <a:xfrm>
            <a:off x="4846320" y="2468880"/>
            <a:ext cx="3794760" cy="0"/>
          </a:xfrm>
          <a:prstGeom prst="line">
            <a:avLst/>
          </a:prstGeom>
          <a:noFill/>
          <a:ln w="19050">
            <a:solidFill>
              <a:srgbClr val="8B0000"/>
            </a:solidFill>
            <a:prstDash val="solid"/>
          </a:ln>
        </p:spPr>
        <p:txBody>
          <a:bodyPr/>
          <a:lstStyle/>
          <a:p>
            <a:endParaRPr lang="en-GB"/>
          </a:p>
        </p:txBody>
      </p:sp>
      <p:sp>
        <p:nvSpPr>
          <p:cNvPr id="16" name="Text 14">
            <a:extLst>
              <a:ext uri="{FF2B5EF4-FFF2-40B4-BE49-F238E27FC236}">
                <a16:creationId xmlns:a16="http://schemas.microsoft.com/office/drawing/2014/main" id="{3668ED9B-0089-4D19-C8AA-337C4A505257}"/>
              </a:ext>
            </a:extLst>
          </p:cNvPr>
          <p:cNvSpPr/>
          <p:nvPr/>
        </p:nvSpPr>
        <p:spPr>
          <a:xfrm>
            <a:off x="4846320" y="2578608"/>
            <a:ext cx="3794760" cy="178308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>
              <a:spcAft>
                <a:spcPts val="600"/>
              </a:spcAft>
            </a:pPr>
            <a:r>
              <a:rPr lang="en-US" sz="1400" dirty="0">
                <a:solidFill>
                  <a:srgbClr val="3D3D3D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More hand-to-mouth households</a:t>
            </a:r>
            <a:endParaRPr lang="en-US" sz="1400" dirty="0"/>
          </a:p>
          <a:p>
            <a:pPr>
              <a:spcAft>
                <a:spcPts val="600"/>
              </a:spcAft>
            </a:pPr>
            <a:r>
              <a:rPr lang="en-US" sz="1400" dirty="0">
                <a:solidFill>
                  <a:srgbClr val="3D3D3D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Income gains translate immediately into spending</a:t>
            </a:r>
            <a:endParaRPr lang="en-US" sz="1400" dirty="0"/>
          </a:p>
          <a:p>
            <a:pPr>
              <a:spcAft>
                <a:spcPts val="600"/>
              </a:spcAft>
            </a:pPr>
            <a:r>
              <a:rPr lang="en-US" sz="1400" dirty="0">
                <a:solidFill>
                  <a:srgbClr val="3D3D3D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Stronger aggregate demand response</a:t>
            </a:r>
            <a:endParaRPr lang="en-US" sz="1400" dirty="0"/>
          </a:p>
          <a:p>
            <a:pPr>
              <a:spcAft>
                <a:spcPts val="600"/>
              </a:spcAft>
            </a:pPr>
            <a:r>
              <a:rPr lang="en-US" sz="1400" dirty="0">
                <a:solidFill>
                  <a:srgbClr val="3D3D3D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Larger short-run inequality compression  ✓</a:t>
            </a:r>
            <a:endParaRPr lang="en-US" sz="1400" dirty="0"/>
          </a:p>
        </p:txBody>
      </p:sp>
      <p:sp>
        <p:nvSpPr>
          <p:cNvPr id="17" name="Shape 15">
            <a:extLst>
              <a:ext uri="{FF2B5EF4-FFF2-40B4-BE49-F238E27FC236}">
                <a16:creationId xmlns:a16="http://schemas.microsoft.com/office/drawing/2014/main" id="{820ACF75-D224-5E9B-4FC3-D9EE38A9B23E}"/>
              </a:ext>
            </a:extLst>
          </p:cNvPr>
          <p:cNvSpPr/>
          <p:nvPr/>
        </p:nvSpPr>
        <p:spPr>
          <a:xfrm>
            <a:off x="4544568" y="2121408"/>
            <a:ext cx="0" cy="2240280"/>
          </a:xfrm>
          <a:prstGeom prst="line">
            <a:avLst/>
          </a:prstGeom>
          <a:noFill/>
          <a:ln w="9525">
            <a:solidFill>
              <a:srgbClr val="CCCCCC"/>
            </a:solidFill>
            <a:prstDash val="solid"/>
          </a:ln>
        </p:spPr>
        <p:txBody>
          <a:bodyPr/>
          <a:lstStyle/>
          <a:p>
            <a:endParaRPr lang="en-GB"/>
          </a:p>
        </p:txBody>
      </p:sp>
      <p:sp>
        <p:nvSpPr>
          <p:cNvPr id="18" name="Shape 16">
            <a:extLst>
              <a:ext uri="{FF2B5EF4-FFF2-40B4-BE49-F238E27FC236}">
                <a16:creationId xmlns:a16="http://schemas.microsoft.com/office/drawing/2014/main" id="{4E3597BF-2D13-88BB-7DDA-A9E471067FCF}"/>
              </a:ext>
            </a:extLst>
          </p:cNvPr>
          <p:cNvSpPr/>
          <p:nvPr/>
        </p:nvSpPr>
        <p:spPr>
          <a:xfrm>
            <a:off x="548640" y="4434840"/>
            <a:ext cx="8046720" cy="0"/>
          </a:xfrm>
          <a:prstGeom prst="line">
            <a:avLst/>
          </a:prstGeom>
          <a:noFill/>
          <a:ln w="9525">
            <a:solidFill>
              <a:srgbClr val="CCCCCC"/>
            </a:solidFill>
            <a:prstDash val="solid"/>
          </a:ln>
        </p:spPr>
        <p:txBody>
          <a:bodyPr/>
          <a:lstStyle/>
          <a:p>
            <a:endParaRPr lang="en-GB"/>
          </a:p>
        </p:txBody>
      </p:sp>
      <p:sp>
        <p:nvSpPr>
          <p:cNvPr id="19" name="Text 17">
            <a:extLst>
              <a:ext uri="{FF2B5EF4-FFF2-40B4-BE49-F238E27FC236}">
                <a16:creationId xmlns:a16="http://schemas.microsoft.com/office/drawing/2014/main" id="{74C0F21D-1980-4B3A-961F-4C83A9D6473D}"/>
              </a:ext>
            </a:extLst>
          </p:cNvPr>
          <p:cNvSpPr/>
          <p:nvPr/>
        </p:nvSpPr>
        <p:spPr>
          <a:xfrm>
            <a:off x="548640" y="4535424"/>
            <a:ext cx="8046720" cy="2743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050" b="1" i="1" dirty="0">
                <a:solidFill>
                  <a:srgbClr val="1A1A1A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↑ η  ⟹  stronger output response  +  larger short-run inequality compression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2044102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1140</TotalTime>
  <Words>949</Words>
  <Application>Microsoft Office PowerPoint</Application>
  <PresentationFormat>On-screen Show (16:9)</PresentationFormat>
  <Paragraphs>164</Paragraphs>
  <Slides>16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Georgia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QE in a Heterogeneous Monetary Union</dc:title>
  <dc:subject>PptxGenJS Presentation</dc:subject>
  <dc:creator>Nastasia Henry</dc:creator>
  <cp:lastModifiedBy>HENRY Nastasia</cp:lastModifiedBy>
  <cp:revision>3</cp:revision>
  <dcterms:created xsi:type="dcterms:W3CDTF">2026-06-06T18:06:41Z</dcterms:created>
  <dcterms:modified xsi:type="dcterms:W3CDTF">2026-06-17T09:41:44Z</dcterms:modified>
</cp:coreProperties>
</file>