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60" r:id="rId1"/>
    <p:sldMasterId id="2147483674" r:id="rId2"/>
    <p:sldMasterId id="2147483688" r:id="rId3"/>
    <p:sldMasterId id="2147483700" r:id="rId4"/>
  </p:sldMasterIdLst>
  <p:notesMasterIdLst>
    <p:notesMasterId r:id="rId12"/>
  </p:notesMasterIdLst>
  <p:handoutMasterIdLst>
    <p:handoutMasterId r:id="rId13"/>
  </p:handoutMasterIdLst>
  <p:sldIdLst>
    <p:sldId id="782" r:id="rId5"/>
    <p:sldId id="788" r:id="rId6"/>
    <p:sldId id="789" r:id="rId7"/>
    <p:sldId id="568" r:id="rId8"/>
    <p:sldId id="784" r:id="rId9"/>
    <p:sldId id="790" r:id="rId10"/>
    <p:sldId id="543" r:id="rId1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AAB7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0" autoAdjust="0"/>
    <p:restoredTop sz="94660"/>
  </p:normalViewPr>
  <p:slideViewPr>
    <p:cSldViewPr>
      <p:cViewPr varScale="1">
        <p:scale>
          <a:sx n="117" d="100"/>
          <a:sy n="117" d="100"/>
        </p:scale>
        <p:origin x="1470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9BDB97-5C28-44BA-A7B5-BA2F3AD41C0F}" type="datetimeFigureOut">
              <a:rPr lang="en-GB" smtClean="0"/>
              <a:t>14/06/2026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B248EC-5DA6-4667-BE86-5E0D04B6A5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80246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91E102-0A20-4801-88F4-491511B5AE08}" type="datetimeFigureOut">
              <a:rPr lang="en-GB" smtClean="0"/>
              <a:t>14/06/2026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9F0C9B-BA81-40DD-91E2-359F598EFF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828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sv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sv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sv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sv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sv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sv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sv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sv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sv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sv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700809"/>
            <a:ext cx="7772400" cy="1470025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3717032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50508-5665-4617-A6C7-9AE3E29965E5}" type="datetime1">
              <a:rPr lang="en-GB" smtClean="0"/>
              <a:t>14/06/2026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Muellbauer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CFCF1-4BE0-4C85-A627-5E33BEEBFA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4745"/>
            <a:ext cx="8229600" cy="500141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69D49-627D-4460-BB87-0A9809B3C26E}" type="datetime1">
              <a:rPr lang="en-GB" smtClean="0"/>
              <a:t>14/06/2026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Muellbauer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CFCF1-4BE0-4C85-A627-5E33BEEBFA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4705"/>
            <a:ext cx="2057400" cy="536145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4705"/>
            <a:ext cx="6019800" cy="536145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B52FA-2DD7-41BC-B1F7-11C10E671D25}" type="datetime1">
              <a:rPr lang="en-GB" smtClean="0"/>
              <a:t>14/06/2026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Muellbauer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CFCF1-4BE0-4C85-A627-5E33BEEBFA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1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9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455DED-2980-4481-B6EC-F793FA5B143D}" type="datetime1">
              <a:rPr lang="en-GB" smtClean="0"/>
              <a:t>14/06/2026</a:t>
            </a:fld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Muellbauer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F53AD4-E406-47C1-8A52-1725F2C7B3E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1951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0E0CD-4D4C-495D-B439-6D8BD2B10A7B}" type="datetime1">
              <a:rPr lang="en-GB" smtClean="0"/>
              <a:t>14/06/2026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Muellbauer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D4F50-F214-4723-911C-6C71791EFF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31163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CD637-B213-449F-AC95-90995C177D96}" type="datetime1">
              <a:rPr lang="en-GB" smtClean="0"/>
              <a:t>14/06/2026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Muellbauer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D4F50-F214-4723-911C-6C71791EFF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63114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8F381-D4D4-44FF-8849-906321B7CE02}" type="datetime1">
              <a:rPr lang="en-GB" smtClean="0"/>
              <a:t>14/06/2026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Muellbauer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D4F50-F214-4723-911C-6C71791EFF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71216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A7E75-FA40-46AB-9D35-E89BCB04FDA5}" type="datetime1">
              <a:rPr lang="en-GB" smtClean="0"/>
              <a:t>14/06/2026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Muellbauer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D4F50-F214-4723-911C-6C71791EFF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70109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E87CE-96DE-4AA5-8375-C5143F00EB4E}" type="datetime1">
              <a:rPr lang="en-GB" smtClean="0"/>
              <a:t>14/06/2026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Muellbauer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D4F50-F214-4723-911C-6C71791EFF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343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2BD61-617B-423C-A556-F72FE14FDE99}" type="datetime1">
              <a:rPr lang="en-GB" smtClean="0"/>
              <a:t>14/06/2026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Muellbauer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D4F50-F214-4723-911C-6C71791EFF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45421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25F5-4456-4408-8030-B4AD272E1A7E}" type="datetime1">
              <a:rPr lang="en-GB" smtClean="0"/>
              <a:t>14/06/2026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Muellbauer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D4F50-F214-4723-911C-6C71791EFF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5831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j9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8640"/>
            <a:ext cx="5148064" cy="620688"/>
          </a:xfrm>
        </p:spPr>
        <p:txBody>
          <a:bodyPr>
            <a:normAutofit/>
          </a:bodyPr>
          <a:lstStyle>
            <a:lvl1pPr>
              <a:defRPr sz="2800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5"/>
            <a:ext cx="8229600" cy="5001419"/>
          </a:xfrm>
        </p:spPr>
        <p:txBody>
          <a:bodyPr/>
          <a:lstStyle>
            <a:lvl1pPr>
              <a:defRPr sz="2400" baseline="0">
                <a:latin typeface="Calibri" panose="020F0502020204030204" pitchFamily="34" charset="0"/>
              </a:defRPr>
            </a:lvl1pPr>
            <a:lvl2pPr>
              <a:defRPr sz="2200" baseline="0">
                <a:latin typeface="Calibri" panose="020F0502020204030204" pitchFamily="34" charset="0"/>
              </a:defRPr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FBA30-9877-47FC-B9C3-F7F27575C5C4}" type="datetime1">
              <a:rPr lang="en-GB" smtClean="0"/>
              <a:t>14/06/2026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Muellbauer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CFCF1-4BE0-4C85-A627-5E33BEEBFA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C9266-640C-4545-9D60-EFA6A60C7427}" type="datetime1">
              <a:rPr lang="en-GB" smtClean="0"/>
              <a:t>14/06/2026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Muellbauer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D4F50-F214-4723-911C-6C71791EFF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7041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FF1FE-628C-479F-B734-6C49EC289E4E}" type="datetime1">
              <a:rPr lang="en-GB" smtClean="0"/>
              <a:t>14/06/2026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Muellbauer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D4F50-F214-4723-911C-6C71791EFF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05993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DB839-F005-4E75-B55C-6053410DA245}" type="datetime1">
              <a:rPr lang="en-GB" smtClean="0"/>
              <a:t>14/06/2026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Muellbauer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D4F50-F214-4723-911C-6C71791EFF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22199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A0021-4C2A-4DF1-B354-DAEFC5030AC1}" type="datetime1">
              <a:rPr lang="en-GB" smtClean="0"/>
              <a:t>14/06/2026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Muellbauer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D4F50-F214-4723-911C-6C71791EFF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33370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51C8E-E379-41AC-A63F-EA8C973F3F36}" type="datetime1">
              <a:rPr lang="en-GB" smtClean="0"/>
              <a:t>14/06/2026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Muellbauer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D4F50-F214-4723-911C-6C71791EFF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00640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9347B-0940-41ED-9E92-9C5463BBEDDD}" type="datetime1">
              <a:rPr lang="en-GB" smtClean="0"/>
              <a:t>14/06/2026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Muellbauer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D4F50-F214-4723-911C-6C71791EFF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04822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F02FA-7865-48A6-908B-34BA1473F2B3}" type="datetime1">
              <a:rPr lang="en-GB" smtClean="0"/>
              <a:t>14/06/2026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Muellbauer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B7CDE-D522-459C-BBD4-2606962615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17724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D6C54-F65D-4D5F-A335-00E4D6790C64}" type="datetime1">
              <a:rPr lang="en-GB" smtClean="0"/>
              <a:t>14/06/2026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Muellbauer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B7CDE-D522-459C-BBD4-2606962615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758240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8F031-D346-4199-91BF-35E4BE5C664F}" type="datetime1">
              <a:rPr lang="en-GB" smtClean="0"/>
              <a:t>14/06/2026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Muellbauer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B7CDE-D522-459C-BBD4-2606962615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759046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C7466-17F6-4F7C-9B27-3B32DAC19FFF}" type="datetime1">
              <a:rPr lang="en-GB" smtClean="0"/>
              <a:t>14/06/2026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Muellbauer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B7CDE-D522-459C-BBD4-2606962615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2379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482E-7819-43C1-98E2-51E37392E748}" type="datetime1">
              <a:rPr lang="en-GB" smtClean="0"/>
              <a:t>14/06/2026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Muellbauer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CFCF1-4BE0-4C85-A627-5E33BEEBFA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2C667-D667-4C29-BB13-154B9D40966E}" type="datetime1">
              <a:rPr lang="en-GB" smtClean="0"/>
              <a:t>14/06/2026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Muellbauer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B7CDE-D522-459C-BBD4-2606962615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44461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B62AD-B8B7-4924-B99D-6E145CAD7D53}" type="datetime1">
              <a:rPr lang="en-GB" smtClean="0"/>
              <a:t>14/06/2026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Muellbauer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B7CDE-D522-459C-BBD4-2606962615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5904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32910-3813-49BA-A341-80881260DBC6}" type="datetime1">
              <a:rPr lang="en-GB" smtClean="0"/>
              <a:t>14/06/2026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Muellbauer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B7CDE-D522-459C-BBD4-2606962615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029575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84773-0E04-4326-B6D7-C34CDFE5963A}" type="datetime1">
              <a:rPr lang="en-GB" smtClean="0"/>
              <a:t>14/06/2026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Muellbauer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B7CDE-D522-459C-BBD4-2606962615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796325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CA00E-67B1-4A75-85D7-A49E3BCCB3AA}" type="datetime1">
              <a:rPr lang="en-GB" smtClean="0"/>
              <a:t>14/06/2026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Muellbauer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B7CDE-D522-459C-BBD4-2606962615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21083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02F23-9791-455B-AB8A-9E6E7AA1968D}" type="datetime1">
              <a:rPr lang="en-GB" smtClean="0"/>
              <a:t>14/06/2026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Muellbauer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B7CDE-D522-459C-BBD4-2606962615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860712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6E09B-2220-42FC-8ED9-877C50AF67B9}" type="datetime1">
              <a:rPr lang="en-GB" smtClean="0"/>
              <a:t>14/06/2026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Muellbauer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B7CDE-D522-459C-BBD4-2606962615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96694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631DC5C-76D1-A018-E2BC-38402F01E3CE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/>
        </p:blipFill>
        <p:spPr>
          <a:xfrm>
            <a:off x="4684786" y="280"/>
            <a:ext cx="4459214" cy="51850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63C0F5A-E9D3-09EF-95F7-F78AF80F59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6345" y="3205440"/>
            <a:ext cx="5936397" cy="1166211"/>
          </a:xfrm>
        </p:spPr>
        <p:txBody>
          <a:bodyPr lIns="0" rIns="90000" anchor="b">
            <a:normAutofit/>
          </a:bodyPr>
          <a:lstStyle>
            <a:lvl1pPr algn="l">
              <a:lnSpc>
                <a:spcPct val="100000"/>
              </a:lnSpc>
              <a:defRPr sz="27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8EFF76-B3B0-72E8-3ED2-826F51FDFEF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86344" y="4505618"/>
            <a:ext cx="5936397" cy="1047162"/>
          </a:xfrm>
        </p:spPr>
        <p:txBody>
          <a:bodyPr lIns="0" rIns="90000">
            <a:normAutofit/>
          </a:bodyPr>
          <a:lstStyle>
            <a:lvl1pPr marL="0" indent="0" algn="l">
              <a:lnSpc>
                <a:spcPct val="120000"/>
              </a:lnSpc>
              <a:buNone/>
              <a:defRPr sz="1125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dirty="0"/>
              <a:t>Click to edit intro para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DE5D6E-E360-8637-6188-EB6BAD523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97468" y="6412106"/>
            <a:ext cx="2057400" cy="365125"/>
          </a:xfrm>
        </p:spPr>
        <p:txBody>
          <a:bodyPr rIns="0"/>
          <a:lstStyle>
            <a:lvl1pPr>
              <a:defRPr sz="525">
                <a:solidFill>
                  <a:schemeClr val="bg1"/>
                </a:solidFill>
              </a:defRPr>
            </a:lvl1pPr>
          </a:lstStyle>
          <a:p>
            <a:fld id="{F399256D-4B6F-1D4B-887F-A3E5591CA16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C13CE1B-37DD-19C5-C851-F4771AF1F80D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86344" y="479145"/>
            <a:ext cx="1674000" cy="1058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6135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631DC5C-76D1-A018-E2BC-38402F01E3CE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/>
        </p:blipFill>
        <p:spPr>
          <a:xfrm>
            <a:off x="5981307" y="280"/>
            <a:ext cx="3162693" cy="367748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63C0F5A-E9D3-09EF-95F7-F78AF80F59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6345" y="2545564"/>
            <a:ext cx="5936397" cy="1166211"/>
          </a:xfrm>
        </p:spPr>
        <p:txBody>
          <a:bodyPr lIns="0" rIns="90000" anchor="b">
            <a:normAutofit/>
          </a:bodyPr>
          <a:lstStyle>
            <a:lvl1pPr algn="l">
              <a:lnSpc>
                <a:spcPct val="100000"/>
              </a:lnSpc>
              <a:defRPr sz="27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8EFF76-B3B0-72E8-3ED2-826F51FDFEF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86344" y="3845742"/>
            <a:ext cx="5936397" cy="1047162"/>
          </a:xfrm>
        </p:spPr>
        <p:txBody>
          <a:bodyPr lIns="0" rIns="90000">
            <a:normAutofit/>
          </a:bodyPr>
          <a:lstStyle>
            <a:lvl1pPr marL="0" indent="0" algn="l">
              <a:lnSpc>
                <a:spcPct val="120000"/>
              </a:lnSpc>
              <a:buNone/>
              <a:defRPr sz="1125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dirty="0"/>
              <a:t>Click to edit intro para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DE5D6E-E360-8637-6188-EB6BAD523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97468" y="6327265"/>
            <a:ext cx="2057400" cy="365125"/>
          </a:xfrm>
        </p:spPr>
        <p:txBody>
          <a:bodyPr rIns="0"/>
          <a:lstStyle>
            <a:lvl1pPr>
              <a:defRPr sz="525">
                <a:solidFill>
                  <a:schemeClr val="tx1"/>
                </a:solidFill>
              </a:defRPr>
            </a:lvl1pPr>
          </a:lstStyle>
          <a:p>
            <a:fld id="{F399256D-4B6F-1D4B-887F-A3E5591CA16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C13CE1B-37DD-19C5-C851-F4771AF1F80D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86344" y="527419"/>
            <a:ext cx="1650998" cy="1043929"/>
          </a:xfrm>
          <a:prstGeom prst="rect">
            <a:avLst/>
          </a:pr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ADCBD4B7-898B-9EC9-7D50-6CCB0D8942B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5763" y="2056784"/>
            <a:ext cx="1777689" cy="481012"/>
          </a:xfrm>
        </p:spPr>
        <p:txBody>
          <a:bodyPr lIns="0">
            <a:normAutofit/>
          </a:bodyPr>
          <a:lstStyle>
            <a:lvl1pPr marL="0" indent="0">
              <a:buNone/>
              <a:defRPr sz="12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Section 1</a:t>
            </a:r>
          </a:p>
        </p:txBody>
      </p:sp>
    </p:spTree>
    <p:extLst>
      <p:ext uri="{BB962C8B-B14F-4D97-AF65-F5344CB8AC3E}">
        <p14:creationId xmlns:p14="http://schemas.microsoft.com/office/powerpoint/2010/main" val="78955950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631DC5C-76D1-A018-E2BC-38402F01E3CE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/>
        </p:blipFill>
        <p:spPr>
          <a:xfrm>
            <a:off x="5981307" y="280"/>
            <a:ext cx="3162693" cy="367748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63C0F5A-E9D3-09EF-95F7-F78AF80F59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6345" y="2545564"/>
            <a:ext cx="5936397" cy="1166211"/>
          </a:xfrm>
        </p:spPr>
        <p:txBody>
          <a:bodyPr lIns="0" rIns="90000" anchor="b">
            <a:normAutofit/>
          </a:bodyPr>
          <a:lstStyle>
            <a:lvl1pPr algn="l">
              <a:lnSpc>
                <a:spcPct val="100000"/>
              </a:lnSpc>
              <a:defRPr sz="27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8EFF76-B3B0-72E8-3ED2-826F51FDFEF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86344" y="3845742"/>
            <a:ext cx="5936397" cy="1047162"/>
          </a:xfrm>
        </p:spPr>
        <p:txBody>
          <a:bodyPr lIns="0" rIns="90000">
            <a:normAutofit/>
          </a:bodyPr>
          <a:lstStyle>
            <a:lvl1pPr marL="0" indent="0" algn="l">
              <a:lnSpc>
                <a:spcPct val="120000"/>
              </a:lnSpc>
              <a:buNone/>
              <a:defRPr sz="1125" b="0" i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dirty="0"/>
              <a:t>Click to edit intro para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DE5D6E-E360-8637-6188-EB6BAD523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97468" y="6327265"/>
            <a:ext cx="2057400" cy="365125"/>
          </a:xfrm>
        </p:spPr>
        <p:txBody>
          <a:bodyPr rIns="0"/>
          <a:lstStyle>
            <a:lvl1pPr>
              <a:defRPr sz="525">
                <a:solidFill>
                  <a:schemeClr val="bg1"/>
                </a:solidFill>
              </a:defRPr>
            </a:lvl1pPr>
          </a:lstStyle>
          <a:p>
            <a:fld id="{F399256D-4B6F-1D4B-887F-A3E5591CA16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ADCBD4B7-898B-9EC9-7D50-6CCB0D8942B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5763" y="2056784"/>
            <a:ext cx="1777689" cy="481012"/>
          </a:xfrm>
        </p:spPr>
        <p:txBody>
          <a:bodyPr lIns="0">
            <a:normAutofit/>
          </a:bodyPr>
          <a:lstStyle>
            <a:lvl1pPr marL="0" indent="0">
              <a:buNone/>
              <a:defRPr sz="12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Section 1</a:t>
            </a:r>
          </a:p>
        </p:txBody>
      </p:sp>
      <p:pic>
        <p:nvPicPr>
          <p:cNvPr id="4" name="Picture 12">
            <a:extLst>
              <a:ext uri="{FF2B5EF4-FFF2-40B4-BE49-F238E27FC236}">
                <a16:creationId xmlns:a16="http://schemas.microsoft.com/office/drawing/2014/main" id="{412F9AF1-5AC1-EE4F-BBA7-039A015301C1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86344" y="527421"/>
            <a:ext cx="1594832" cy="1008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5392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7544" y="1124745"/>
            <a:ext cx="4038600" cy="48574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4008" y="1124745"/>
            <a:ext cx="4038600" cy="48574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23CD9-A2B9-41FF-9296-FEBE4A0658E6}" type="datetime1">
              <a:rPr lang="en-GB" smtClean="0"/>
              <a:t>14/06/2026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Muellbauer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CFCF1-4BE0-4C85-A627-5E33BEEBFA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with log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631DC5C-76D1-A018-E2BC-38402F01E3CE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/>
        </p:blipFill>
        <p:spPr>
          <a:xfrm>
            <a:off x="7854885" y="281"/>
            <a:ext cx="1289115" cy="149894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63C0F5A-E9D3-09EF-95F7-F78AF80F59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6344" y="1274689"/>
            <a:ext cx="7322425" cy="1166211"/>
          </a:xfrm>
        </p:spPr>
        <p:txBody>
          <a:bodyPr lIns="0" rIns="90000" anchor="t">
            <a:normAutofit/>
          </a:bodyPr>
          <a:lstStyle>
            <a:lvl1pPr algn="l">
              <a:lnSpc>
                <a:spcPct val="100000"/>
              </a:lnSpc>
              <a:defRPr sz="225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8EFF76-B3B0-72E8-3ED2-826F51FDFEF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86344" y="2543576"/>
            <a:ext cx="7322425" cy="3850173"/>
          </a:xfrm>
        </p:spPr>
        <p:txBody>
          <a:bodyPr lIns="0" rIns="90000">
            <a:normAutofit/>
          </a:bodyPr>
          <a:lstStyle>
            <a:lvl1pPr marL="0" indent="0" algn="l">
              <a:lnSpc>
                <a:spcPct val="120000"/>
              </a:lnSpc>
              <a:buNone/>
              <a:defRPr sz="1125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dirty="0"/>
              <a:t>Click to edit intro para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DE5D6E-E360-8637-6188-EB6BAD523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56730" y="6419827"/>
            <a:ext cx="2057400" cy="365125"/>
          </a:xfrm>
        </p:spPr>
        <p:txBody>
          <a:bodyPr rIns="0"/>
          <a:lstStyle>
            <a:lvl1pPr>
              <a:defRPr sz="525">
                <a:solidFill>
                  <a:schemeClr val="tx1"/>
                </a:solidFill>
              </a:defRPr>
            </a:lvl1pPr>
          </a:lstStyle>
          <a:p>
            <a:fld id="{F399256D-4B6F-1D4B-887F-A3E5591CA16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C13CE1B-37DD-19C5-C851-F4771AF1F80D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86344" y="526453"/>
            <a:ext cx="872134" cy="551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7258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slide with log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631DC5C-76D1-A018-E2BC-38402F01E3CE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/>
        </p:blipFill>
        <p:spPr>
          <a:xfrm>
            <a:off x="7854885" y="281"/>
            <a:ext cx="1289115" cy="149894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63C0F5A-E9D3-09EF-95F7-F78AF80F59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6344" y="1282562"/>
            <a:ext cx="7322425" cy="1149920"/>
          </a:xfrm>
        </p:spPr>
        <p:txBody>
          <a:bodyPr lIns="0" rIns="90000" anchor="t">
            <a:normAutofit/>
          </a:bodyPr>
          <a:lstStyle>
            <a:lvl1pPr algn="l">
              <a:lnSpc>
                <a:spcPct val="100000"/>
              </a:lnSpc>
              <a:defRPr sz="225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8EFF76-B3B0-72E8-3ED2-826F51FDFEF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86344" y="2646342"/>
            <a:ext cx="7322425" cy="3667094"/>
          </a:xfrm>
        </p:spPr>
        <p:txBody>
          <a:bodyPr lIns="0" rIns="90000">
            <a:normAutofit/>
          </a:bodyPr>
          <a:lstStyle>
            <a:lvl1pPr marL="214313" indent="-214313" algn="l">
              <a:lnSpc>
                <a:spcPct val="120000"/>
              </a:lnSpc>
              <a:buClr>
                <a:schemeClr val="accent1"/>
              </a:buClr>
              <a:buFont typeface="Wingdings" pitchFamily="2" charset="2"/>
              <a:buChar char="§"/>
              <a:defRPr sz="1125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This is bullet point one</a:t>
            </a:r>
          </a:p>
          <a:p>
            <a:r>
              <a:rPr lang="en-US" dirty="0"/>
              <a:t>This is bullet point two</a:t>
            </a:r>
          </a:p>
          <a:p>
            <a:r>
              <a:rPr lang="en-US" dirty="0"/>
              <a:t>This is bullet point three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DE5D6E-E360-8637-6188-EB6BAD523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51369" y="6346200"/>
            <a:ext cx="2057400" cy="365125"/>
          </a:xfrm>
        </p:spPr>
        <p:txBody>
          <a:bodyPr rIns="0"/>
          <a:lstStyle>
            <a:lvl1pPr>
              <a:defRPr sz="525">
                <a:solidFill>
                  <a:schemeClr val="tx1"/>
                </a:solidFill>
              </a:defRPr>
            </a:lvl1pPr>
          </a:lstStyle>
          <a:p>
            <a:fld id="{F399256D-4B6F-1D4B-887F-A3E5591CA16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C13CE1B-37DD-19C5-C851-F4771AF1F80D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86344" y="525191"/>
            <a:ext cx="872134" cy="551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136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slide no log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C0F5A-E9D3-09EF-95F7-F78AF80F59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6344" y="1275947"/>
            <a:ext cx="8368524" cy="1166211"/>
          </a:xfrm>
        </p:spPr>
        <p:txBody>
          <a:bodyPr lIns="0" rIns="90000" anchor="t">
            <a:normAutofit/>
          </a:bodyPr>
          <a:lstStyle>
            <a:lvl1pPr algn="l">
              <a:lnSpc>
                <a:spcPct val="100000"/>
              </a:lnSpc>
              <a:defRPr sz="225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8EFF76-B3B0-72E8-3ED2-826F51FDFEF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86344" y="2639728"/>
            <a:ext cx="8368524" cy="3691830"/>
          </a:xfrm>
        </p:spPr>
        <p:txBody>
          <a:bodyPr lIns="0" rIns="90000">
            <a:normAutofit/>
          </a:bodyPr>
          <a:lstStyle>
            <a:lvl1pPr marL="214313" indent="-214313" algn="l">
              <a:lnSpc>
                <a:spcPct val="120000"/>
              </a:lnSpc>
              <a:buClr>
                <a:schemeClr val="accent1"/>
              </a:buClr>
              <a:buFont typeface="Wingdings" pitchFamily="2" charset="2"/>
              <a:buChar char="§"/>
              <a:defRPr sz="1125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This is bullet point one</a:t>
            </a:r>
          </a:p>
          <a:p>
            <a:r>
              <a:rPr lang="en-US" dirty="0"/>
              <a:t>This is bullet point two</a:t>
            </a:r>
          </a:p>
          <a:p>
            <a:r>
              <a:rPr lang="en-US" dirty="0"/>
              <a:t>This is bullet point three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DE5D6E-E360-8637-6188-EB6BAD523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07991" y="6348812"/>
            <a:ext cx="2057400" cy="365125"/>
          </a:xfrm>
        </p:spPr>
        <p:txBody>
          <a:bodyPr rIns="0"/>
          <a:lstStyle>
            <a:lvl1pPr>
              <a:defRPr sz="525">
                <a:solidFill>
                  <a:schemeClr val="tx1"/>
                </a:solidFill>
              </a:defRPr>
            </a:lvl1pPr>
          </a:lstStyle>
          <a:p>
            <a:fld id="{F399256D-4B6F-1D4B-887F-A3E5591CA16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C13CE1B-37DD-19C5-C851-F4771AF1F80D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/>
        </p:blipFill>
        <p:spPr>
          <a:xfrm>
            <a:off x="386344" y="526443"/>
            <a:ext cx="872134" cy="551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9455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with logo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631DC5C-76D1-A018-E2BC-38402F01E3CE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/>
        </p:blipFill>
        <p:spPr>
          <a:xfrm>
            <a:off x="7854885" y="281"/>
            <a:ext cx="1289115" cy="149894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63C0F5A-E9D3-09EF-95F7-F78AF80F59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6344" y="1280803"/>
            <a:ext cx="7322425" cy="1166211"/>
          </a:xfrm>
        </p:spPr>
        <p:txBody>
          <a:bodyPr lIns="0" rIns="90000" anchor="t">
            <a:normAutofit/>
          </a:bodyPr>
          <a:lstStyle>
            <a:lvl1pPr algn="l">
              <a:lnSpc>
                <a:spcPct val="100000"/>
              </a:lnSpc>
              <a:defRPr sz="225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8EFF76-B3B0-72E8-3ED2-826F51FDFEF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86344" y="2644583"/>
            <a:ext cx="7322425" cy="3686974"/>
          </a:xfrm>
        </p:spPr>
        <p:txBody>
          <a:bodyPr lIns="0" rIns="90000">
            <a:normAutofit/>
          </a:bodyPr>
          <a:lstStyle>
            <a:lvl1pPr marL="0" indent="0" algn="l">
              <a:lnSpc>
                <a:spcPct val="120000"/>
              </a:lnSpc>
              <a:buNone/>
              <a:defRPr sz="1125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dirty="0"/>
              <a:t>Click to edit intro para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DE5D6E-E360-8637-6188-EB6BAD523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43601" y="6349071"/>
            <a:ext cx="2057400" cy="365125"/>
          </a:xfrm>
        </p:spPr>
        <p:txBody>
          <a:bodyPr rIns="0"/>
          <a:lstStyle>
            <a:lvl1pPr>
              <a:defRPr sz="525">
                <a:solidFill>
                  <a:schemeClr val="bg1"/>
                </a:solidFill>
              </a:defRPr>
            </a:lvl1pPr>
          </a:lstStyle>
          <a:p>
            <a:fld id="{F399256D-4B6F-1D4B-887F-A3E5591CA16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12">
            <a:extLst>
              <a:ext uri="{FF2B5EF4-FFF2-40B4-BE49-F238E27FC236}">
                <a16:creationId xmlns:a16="http://schemas.microsoft.com/office/drawing/2014/main" id="{9DA5C83D-BCCE-8400-B320-29A77F7E1CCD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86344" y="526445"/>
            <a:ext cx="872100" cy="551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9873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slide with logo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631DC5C-76D1-A018-E2BC-38402F01E3CE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/>
        </p:blipFill>
        <p:spPr>
          <a:xfrm>
            <a:off x="7854885" y="281"/>
            <a:ext cx="1289115" cy="149894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63C0F5A-E9D3-09EF-95F7-F78AF80F59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6344" y="1274941"/>
            <a:ext cx="7322425" cy="1166211"/>
          </a:xfrm>
        </p:spPr>
        <p:txBody>
          <a:bodyPr lIns="0" rIns="90000" anchor="t">
            <a:normAutofit/>
          </a:bodyPr>
          <a:lstStyle>
            <a:lvl1pPr algn="l">
              <a:lnSpc>
                <a:spcPct val="100000"/>
              </a:lnSpc>
              <a:defRPr sz="225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DE5D6E-E360-8637-6188-EB6BAD523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56354" y="6349061"/>
            <a:ext cx="2057400" cy="365125"/>
          </a:xfrm>
        </p:spPr>
        <p:txBody>
          <a:bodyPr rIns="0"/>
          <a:lstStyle>
            <a:lvl1pPr>
              <a:defRPr sz="525">
                <a:solidFill>
                  <a:schemeClr val="bg1"/>
                </a:solidFill>
              </a:defRPr>
            </a:lvl1pPr>
          </a:lstStyle>
          <a:p>
            <a:fld id="{F399256D-4B6F-1D4B-887F-A3E5591CA16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12">
            <a:extLst>
              <a:ext uri="{FF2B5EF4-FFF2-40B4-BE49-F238E27FC236}">
                <a16:creationId xmlns:a16="http://schemas.microsoft.com/office/drawing/2014/main" id="{9DA5C83D-BCCE-8400-B320-29A77F7E1CCD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86344" y="526439"/>
            <a:ext cx="872100" cy="551431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8B21744C-36FA-1946-7B08-FC5FB97635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86344" y="2638721"/>
            <a:ext cx="7322425" cy="3692842"/>
          </a:xfrm>
        </p:spPr>
        <p:txBody>
          <a:bodyPr lIns="0" rIns="90000">
            <a:normAutofit/>
          </a:bodyPr>
          <a:lstStyle>
            <a:lvl1pPr marL="214313" indent="-214313" algn="l">
              <a:lnSpc>
                <a:spcPct val="120000"/>
              </a:lnSpc>
              <a:buClr>
                <a:schemeClr val="accent1"/>
              </a:buClr>
              <a:buFont typeface="Wingdings" pitchFamily="2" charset="2"/>
              <a:buChar char="§"/>
              <a:defRPr sz="1125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This is bullet point one</a:t>
            </a:r>
          </a:p>
          <a:p>
            <a:r>
              <a:rPr lang="en-US" dirty="0"/>
              <a:t>This is bullet point two</a:t>
            </a:r>
          </a:p>
          <a:p>
            <a:r>
              <a:rPr lang="en-US" dirty="0"/>
              <a:t>This is bullet point three</a:t>
            </a:r>
          </a:p>
        </p:txBody>
      </p:sp>
    </p:spTree>
    <p:extLst>
      <p:ext uri="{BB962C8B-B14F-4D97-AF65-F5344CB8AC3E}">
        <p14:creationId xmlns:p14="http://schemas.microsoft.com/office/powerpoint/2010/main" val="24067247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slide no logo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C0F5A-E9D3-09EF-95F7-F78AF80F59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6344" y="1281808"/>
            <a:ext cx="8368524" cy="1166211"/>
          </a:xfrm>
        </p:spPr>
        <p:txBody>
          <a:bodyPr lIns="0" rIns="90000" anchor="t">
            <a:normAutofit/>
          </a:bodyPr>
          <a:lstStyle>
            <a:lvl1pPr algn="l">
              <a:lnSpc>
                <a:spcPct val="100000"/>
              </a:lnSpc>
              <a:defRPr sz="225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DE5D6E-E360-8637-6188-EB6BAD523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08547" y="6349071"/>
            <a:ext cx="2057400" cy="365125"/>
          </a:xfrm>
        </p:spPr>
        <p:txBody>
          <a:bodyPr rIns="0"/>
          <a:lstStyle>
            <a:lvl1pPr>
              <a:defRPr sz="525">
                <a:solidFill>
                  <a:schemeClr val="bg1"/>
                </a:solidFill>
              </a:defRPr>
            </a:lvl1pPr>
          </a:lstStyle>
          <a:p>
            <a:fld id="{F399256D-4B6F-1D4B-887F-A3E5591CA16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12">
            <a:extLst>
              <a:ext uri="{FF2B5EF4-FFF2-40B4-BE49-F238E27FC236}">
                <a16:creationId xmlns:a16="http://schemas.microsoft.com/office/drawing/2014/main" id="{9DA5C83D-BCCE-8400-B320-29A77F7E1CCD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/>
        </p:blipFill>
        <p:spPr>
          <a:xfrm>
            <a:off x="386344" y="526446"/>
            <a:ext cx="872100" cy="551431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8B21744C-36FA-1946-7B08-FC5FB97635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86344" y="2645588"/>
            <a:ext cx="8368524" cy="3685968"/>
          </a:xfrm>
        </p:spPr>
        <p:txBody>
          <a:bodyPr lIns="0" rIns="90000">
            <a:normAutofit/>
          </a:bodyPr>
          <a:lstStyle>
            <a:lvl1pPr marL="214313" indent="-214313" algn="l">
              <a:lnSpc>
                <a:spcPct val="120000"/>
              </a:lnSpc>
              <a:buClr>
                <a:schemeClr val="accent1"/>
              </a:buClr>
              <a:buFont typeface="Wingdings" pitchFamily="2" charset="2"/>
              <a:buChar char="§"/>
              <a:defRPr sz="1125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This is bullet point one</a:t>
            </a:r>
          </a:p>
          <a:p>
            <a:r>
              <a:rPr lang="en-US" dirty="0"/>
              <a:t>This is bullet point two</a:t>
            </a:r>
          </a:p>
          <a:p>
            <a:r>
              <a:rPr lang="en-US" dirty="0"/>
              <a:t>This is bullet point three</a:t>
            </a:r>
          </a:p>
        </p:txBody>
      </p:sp>
    </p:spTree>
    <p:extLst>
      <p:ext uri="{BB962C8B-B14F-4D97-AF65-F5344CB8AC3E}">
        <p14:creationId xmlns:p14="http://schemas.microsoft.com/office/powerpoint/2010/main" val="14897369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2C13CE1B-37DD-19C5-C851-F4771AF1F80D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/>
        </p:blipFill>
        <p:spPr>
          <a:xfrm>
            <a:off x="3550877" y="2442380"/>
            <a:ext cx="2249571" cy="142240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A9E82B-26BA-1A7A-09E2-729873E6CBDC}"/>
              </a:ext>
            </a:extLst>
          </p:cNvPr>
          <p:cNvSpPr txBox="1"/>
          <p:nvPr userDrawn="1"/>
        </p:nvSpPr>
        <p:spPr>
          <a:xfrm>
            <a:off x="3343553" y="4663533"/>
            <a:ext cx="24568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i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 for listening</a:t>
            </a:r>
          </a:p>
        </p:txBody>
      </p:sp>
    </p:spTree>
    <p:extLst>
      <p:ext uri="{BB962C8B-B14F-4D97-AF65-F5344CB8AC3E}">
        <p14:creationId xmlns:p14="http://schemas.microsoft.com/office/powerpoint/2010/main" val="22745976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95F7E-247C-4D78-8A35-10854D6CCB12}" type="datetime1">
              <a:rPr lang="en-GB" smtClean="0"/>
              <a:t>14/06/2026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Muellbauer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CFCF1-4BE0-4C85-A627-5E33BEEBFA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62CAD-4BDD-4C1D-84A8-914F9FC1CA70}" type="datetime1">
              <a:rPr lang="en-GB" smtClean="0"/>
              <a:t>14/06/2026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Muellbauer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CFCF1-4BE0-4C85-A627-5E33BEEBFA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892D9-4349-4246-8B8E-D34DD622D293}" type="datetime1">
              <a:rPr lang="en-GB" smtClean="0"/>
              <a:t>14/06/2026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Muellbauer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CFCF1-4BE0-4C85-A627-5E33BEEBFA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5" y="764705"/>
            <a:ext cx="3008313" cy="87401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64705"/>
            <a:ext cx="5111751" cy="536145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700809"/>
            <a:ext cx="3008313" cy="442535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E8194-2A08-4341-99E0-2EA31D9C4595}" type="datetime1">
              <a:rPr lang="en-GB" smtClean="0"/>
              <a:t>14/06/2026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Muellbauer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CFCF1-4BE0-4C85-A627-5E33BEEBFA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92696"/>
            <a:ext cx="5486400" cy="403487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19871-F16B-43B3-A406-F8BC36CF3182}" type="datetime1">
              <a:rPr lang="en-GB" smtClean="0"/>
              <a:t>14/06/2026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Muellbauer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CFCF1-4BE0-4C85-A627-5E33BEEBFA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88640"/>
            <a:ext cx="5076056" cy="6206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1541EF-EDF5-458B-820B-D68D41D6B7EC}" type="datetime1">
              <a:rPr lang="en-GB" smtClean="0"/>
              <a:t>14/06/2026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Muellbauer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CFCF1-4BE0-4C85-A627-5E33BEEBFA3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898AB-7A79-48E5-A6E1-AB92A957C02F}" type="datetime1">
              <a:rPr lang="en-GB" smtClean="0"/>
              <a:t>14/06/2026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Muellbauer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7D4F50-F214-4723-911C-6C71791EFF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9927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B4A5F7-039A-4A3B-A7CF-08ADD9642D9E}" type="datetime1">
              <a:rPr lang="en-GB" smtClean="0"/>
              <a:t>14/06/2026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Muellbauer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B7CDE-D522-459C-BBD4-2606962615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025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D9E529-26C2-596D-5DDD-8D16C2FF7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F6F6B-AAA1-25FC-870F-F2E4115FBB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91ECB0-B873-7BFB-AF9F-6992E80163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399256D-4B6F-1D4B-887F-A3E5591CA1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986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</p:sldLayoutIdLst>
  <p:hf hdr="0" ft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1" i="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conpapers.repec.org/paper/oxfwpaper/1056.htm" TargetMode="External"/><Relationship Id="rId2" Type="http://schemas.openxmlformats.org/officeDocument/2006/relationships/hyperlink" Target="https://www.ecb.europa.eu/pub/pdf/sintra/ecb.forumcentbank202206~a6bc0541ca.en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rijksmuseum.nl/en/collection/object/Amsterdam-City-View-with-Houses-on-the-Herengracht-and-the-old-Haarlemmersluis--006bb306144fc367b7653e7a619b58a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deas.repec.org/p/oxf/wpaper/793.html" TargetMode="External"/><Relationship Id="rId2" Type="http://schemas.openxmlformats.org/officeDocument/2006/relationships/hyperlink" Target="https://ideas.repec.org/a/aea/jeclit/v59y2021i3p773-864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cb.europa.eu/pub/pdf/sintra/ecb.forumcentbank202206~a6bc0541ca.en.pd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rijksmuseum.nl/en/collection/object/Amsterdam-City-View-with-Houses-on-the-Herengracht-and-the-old-Haarlemmersluis--006bb306144fc367b7653e7a619b58a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ecd.org/social/brick-by-brick-b453b043-en.htm" TargetMode="External"/><Relationship Id="rId2" Type="http://schemas.openxmlformats.org/officeDocument/2006/relationships/hyperlink" Target="https://econpapers.repec.org/paper/oxfwpaper/1056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routledge.com/Financial-Instability-and-Systemic-Risk-From-the-Global-Financial-Crisis-and-Beyond/Kaszowska-Mojsa/p/book/9781041260271" TargetMode="External"/><Relationship Id="rId4" Type="http://schemas.openxmlformats.org/officeDocument/2006/relationships/hyperlink" Target="https://www.oecd-ilibrary.org/sites/d7681f43-en/index.html?itemId=/content/component/d7681f43-en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BFB25D-A871-A315-32F6-F88DCA187B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6345" y="3261329"/>
            <a:ext cx="5936397" cy="1103502"/>
          </a:xfrm>
        </p:spPr>
        <p:txBody>
          <a:bodyPr>
            <a:noAutofit/>
          </a:bodyPr>
          <a:lstStyle/>
          <a:p>
            <a:pPr>
              <a:spcAft>
                <a:spcPts val="200"/>
              </a:spcAft>
            </a:pPr>
            <a:br>
              <a:rPr lang="en-GB" b="0" dirty="0"/>
            </a:br>
            <a:br>
              <a:rPr lang="en-GB" b="0" dirty="0"/>
            </a:br>
            <a:br>
              <a:rPr lang="en-GB" b="0" dirty="0"/>
            </a:br>
            <a:br>
              <a:rPr lang="en-GB" b="0" dirty="0"/>
            </a:br>
            <a:br>
              <a:rPr lang="en-US" sz="3200" dirty="0"/>
            </a:br>
            <a:endParaRPr lang="en-US" sz="1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BA3110-E5BE-6E98-1D40-C1F4936456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7544" y="4581876"/>
            <a:ext cx="5993025" cy="1356001"/>
          </a:xfrm>
        </p:spPr>
        <p:txBody>
          <a:bodyPr>
            <a:normAutofit lnSpcReduction="10000"/>
          </a:bodyPr>
          <a:lstStyle/>
          <a:p>
            <a:r>
              <a:rPr lang="en-GB" sz="2400" dirty="0"/>
              <a:t>John Muellbauer </a:t>
            </a:r>
          </a:p>
          <a:p>
            <a:r>
              <a:rPr lang="en-GB" sz="2000" i="1" dirty="0"/>
              <a:t>OENB-SUERF Annual conference</a:t>
            </a:r>
          </a:p>
          <a:p>
            <a:r>
              <a:rPr lang="en-GB" sz="1900" i="1" dirty="0"/>
              <a:t>18 June 2026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A4CB09-45AF-FAC9-2FA0-44E03F7BC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F399256D-4B6F-1D4B-887F-A3E5591CA160}" type="slidenum">
              <a:rPr lang="en-US">
                <a:solidFill>
                  <a:srgbClr val="FFFFFF"/>
                </a:solidFill>
              </a:rPr>
              <a:pPr defTabSz="685800"/>
              <a:t>1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3B23C2F-4B31-2BE4-A2E7-A838021D0BDB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386345" y="2778464"/>
            <a:ext cx="5936397" cy="763346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kumimoji="0" lang="en-GB" sz="1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Panel on: Housing markets, mortgages and regional differences.  </a:t>
            </a:r>
          </a:p>
          <a:p>
            <a:pPr marL="0" indent="0">
              <a:buNone/>
            </a:pPr>
            <a:r>
              <a:rPr kumimoji="0" lang="en-GB" sz="1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423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C76830-C214-30D3-7DB8-E0A0C4F372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A482EB-ADA6-9033-07F6-79D76B721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8640"/>
            <a:ext cx="6876256" cy="620688"/>
          </a:xfrm>
        </p:spPr>
        <p:txBody>
          <a:bodyPr>
            <a:noAutofit/>
          </a:bodyPr>
          <a:lstStyle/>
          <a:p>
            <a:pPr algn="l"/>
            <a:r>
              <a:rPr lang="en-GB" sz="2000" dirty="0"/>
              <a:t>Cross-country institutional diversity :</a:t>
            </a:r>
            <a:br>
              <a:rPr lang="en-GB" sz="2000" dirty="0"/>
            </a:br>
            <a:r>
              <a:rPr lang="en-GB" sz="2000" dirty="0"/>
              <a:t>matters for both monetary transmission and financial stability.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E848AB-546D-B686-B101-D644F85560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1052735"/>
            <a:ext cx="8856984" cy="5303615"/>
          </a:xfrm>
        </p:spPr>
        <p:txBody>
          <a:bodyPr>
            <a:normAutofit/>
          </a:bodyPr>
          <a:lstStyle/>
          <a:p>
            <a:pPr>
              <a:spcAft>
                <a:spcPts val="1500"/>
              </a:spcAft>
            </a:pPr>
            <a:r>
              <a:rPr lang="en-GB" sz="1800" dirty="0"/>
              <a:t>Risks posed by monetary union due to </a:t>
            </a:r>
            <a:r>
              <a:rPr lang="en-GB" sz="1800" dirty="0">
                <a:solidFill>
                  <a:srgbClr val="C00000"/>
                </a:solidFill>
              </a:rPr>
              <a:t>institutional differences in credit, tax systems, land use and housing and labour markets </a:t>
            </a:r>
            <a:r>
              <a:rPr lang="en-GB" sz="1600" dirty="0"/>
              <a:t>(Maclennan et al. (1998), updated </a:t>
            </a:r>
            <a:r>
              <a:rPr lang="en-GB" sz="1600" dirty="0">
                <a:hlinkClick r:id="rId2"/>
              </a:rPr>
              <a:t>Muellbauer (2022)).</a:t>
            </a:r>
            <a:endParaRPr lang="en-GB" sz="1600" dirty="0"/>
          </a:p>
          <a:p>
            <a:r>
              <a:rPr lang="en-GB" sz="1800" dirty="0"/>
              <a:t>Transmission via house building, consumer spending &amp; amplifying feedbacks. </a:t>
            </a:r>
            <a:r>
              <a:rPr lang="en-GB" sz="1800" dirty="0">
                <a:solidFill>
                  <a:srgbClr val="C00000"/>
                </a:solidFill>
              </a:rPr>
              <a:t>Key issues: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600" dirty="0"/>
              <a:t>Housing loans collateralised or covered by collective insurance?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600" dirty="0"/>
              <a:t>Fixed vs floating rate mortgages?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600" dirty="0"/>
              <a:t>Mortgage interest tax relief?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600" dirty="0"/>
              <a:t>Home equity withdrawal?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600" dirty="0"/>
              <a:t>Market value linked property tax?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600" dirty="0"/>
              <a:t>Owner-occupation rate, rent regulation.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600" dirty="0"/>
              <a:t>Quality and setting of BBMs.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600" dirty="0"/>
              <a:t>Structure of banking system: complexity, interconnectedness, maturity mis-match.</a:t>
            </a:r>
          </a:p>
          <a:p>
            <a:pPr lvl="1">
              <a:spcAft>
                <a:spcPts val="1500"/>
              </a:spcAft>
              <a:buFont typeface="Courier New" panose="02070309020205020404" pitchFamily="49" charset="0"/>
              <a:buChar char="o"/>
            </a:pPr>
            <a:r>
              <a:rPr lang="en-GB" sz="1600" dirty="0"/>
              <a:t>Other financial regulation &amp; bank supervision: e.g. capital requirements on banks, stress test regime.</a:t>
            </a:r>
          </a:p>
          <a:p>
            <a:r>
              <a:rPr lang="en-GB" sz="1800" dirty="0">
                <a:solidFill>
                  <a:srgbClr val="C00000"/>
                </a:solidFill>
              </a:rPr>
              <a:t>Cross-country panel evidence </a:t>
            </a:r>
            <a:r>
              <a:rPr lang="en-GB" sz="1800" dirty="0"/>
              <a:t>on effectiveness of </a:t>
            </a:r>
            <a:r>
              <a:rPr lang="en-GB" sz="1800" dirty="0" err="1"/>
              <a:t>macropru</a:t>
            </a:r>
            <a:r>
              <a:rPr lang="en-GB" sz="1800" dirty="0"/>
              <a:t>: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600" dirty="0"/>
              <a:t>fixed effects </a:t>
            </a:r>
            <a:r>
              <a:rPr lang="en-GB" sz="1600" u="sng" dirty="0"/>
              <a:t>cannot </a:t>
            </a:r>
            <a:r>
              <a:rPr lang="en-GB" sz="1600" dirty="0"/>
              <a:t>capture structural differences in 56 (or 119) country panels, </a:t>
            </a:r>
            <a:r>
              <a:rPr lang="en-GB" sz="1400" dirty="0">
                <a:hlinkClick r:id="rId3"/>
              </a:rPr>
              <a:t>Muellbauer (2024)</a:t>
            </a:r>
            <a:r>
              <a:rPr lang="en-GB" sz="1400" dirty="0"/>
              <a:t>.</a:t>
            </a:r>
            <a:endParaRPr lang="en-GB" sz="16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pPr marL="0" indent="0">
              <a:buNone/>
            </a:pPr>
            <a:endParaRPr lang="en-GB" sz="1600" u="sng" dirty="0">
              <a:hlinkClick r:id="rId4"/>
            </a:endParaRPr>
          </a:p>
          <a:p>
            <a:pPr marL="0" indent="0">
              <a:buNone/>
            </a:pPr>
            <a:endParaRPr lang="en-GB" sz="1600" u="sng" dirty="0">
              <a:hlinkClick r:id="rId4"/>
            </a:endParaRPr>
          </a:p>
          <a:p>
            <a:endParaRPr lang="en-GB" sz="1800" dirty="0"/>
          </a:p>
          <a:p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A9EA65-7C4E-4318-5943-4E2B9BA79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John Muellbauer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7D5807-4BD3-E7BF-CF69-CC2BF40DD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CFCF1-4BE0-4C85-A627-5E33BEEBFA31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9314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9E9ADE-6392-D3A2-88C2-EF24A3EFD0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8640"/>
            <a:ext cx="6553200" cy="620688"/>
          </a:xfrm>
        </p:spPr>
        <p:txBody>
          <a:bodyPr>
            <a:noAutofit/>
          </a:bodyPr>
          <a:lstStyle/>
          <a:p>
            <a:pPr algn="l"/>
            <a:r>
              <a:rPr lang="en-GB" sz="2000" dirty="0"/>
              <a:t>Extrapolative expectations increase amplification; </a:t>
            </a:r>
            <a:br>
              <a:rPr lang="en-GB" sz="2000" dirty="0"/>
            </a:br>
            <a:r>
              <a:rPr lang="en-GB" sz="2000" dirty="0"/>
              <a:t>floating interest rates are double-edged.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7D7A26-6202-8B95-2AD0-4A7AE20DD0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52737"/>
            <a:ext cx="8229600" cy="5073428"/>
          </a:xfrm>
        </p:spPr>
        <p:txBody>
          <a:bodyPr>
            <a:normAutofit/>
          </a:bodyPr>
          <a:lstStyle/>
          <a:p>
            <a:pPr>
              <a:spcAft>
                <a:spcPts val="400"/>
              </a:spcAft>
            </a:pPr>
            <a:r>
              <a:rPr lang="en-GB" sz="1700" dirty="0"/>
              <a:t>Housing market participants </a:t>
            </a:r>
            <a:r>
              <a:rPr lang="en-GB" sz="1700" i="1" dirty="0"/>
              <a:t>often extrapolate past appreciation </a:t>
            </a:r>
            <a:r>
              <a:rPr lang="en-GB" sz="1700" dirty="0"/>
              <a:t>(</a:t>
            </a:r>
            <a:r>
              <a:rPr lang="en-GB" sz="1600" dirty="0" err="1"/>
              <a:t>evid</a:t>
            </a:r>
            <a:r>
              <a:rPr lang="en-GB" sz="1600" dirty="0"/>
              <a:t>. </a:t>
            </a:r>
            <a:r>
              <a:rPr lang="en-GB" sz="1600" dirty="0">
                <a:hlinkClick r:id="rId2"/>
              </a:rPr>
              <a:t>Duca, Muellbauer &amp; Murphy (2021), </a:t>
            </a:r>
            <a:r>
              <a:rPr lang="en-GB" sz="1600" dirty="0"/>
              <a:t>section 4.3)</a:t>
            </a:r>
            <a:endParaRPr lang="en-GB" sz="1700" dirty="0"/>
          </a:p>
          <a:p>
            <a:r>
              <a:rPr lang="en-GB" sz="1700" i="1" dirty="0"/>
              <a:t>Expectations affected </a:t>
            </a:r>
            <a:r>
              <a:rPr lang="en-GB" sz="1700" dirty="0"/>
              <a:t>by: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500" dirty="0"/>
              <a:t>Market related property tax: automatic tax rise with rising values cuts prospective returns.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500" dirty="0"/>
              <a:t>Gearing (high LTV), since gearing amplifies returns. And gearing depends on loan standards and hence </a:t>
            </a:r>
            <a:r>
              <a:rPr lang="en-GB" sz="1500" dirty="0" err="1"/>
              <a:t>macropru</a:t>
            </a:r>
            <a:r>
              <a:rPr lang="en-GB" sz="1500" dirty="0"/>
              <a:t>. Mortgage interest tax relief incentivises high gearing.</a:t>
            </a:r>
          </a:p>
          <a:p>
            <a:pPr lvl="1">
              <a:spcAft>
                <a:spcPts val="400"/>
              </a:spcAft>
              <a:buFont typeface="Courier New" panose="02070309020205020404" pitchFamily="49" charset="0"/>
              <a:buChar char="o"/>
            </a:pPr>
            <a:r>
              <a:rPr lang="en-GB" sz="1500" dirty="0"/>
              <a:t>Path dependence: encouraged by history of large amplitude house price swings.</a:t>
            </a:r>
          </a:p>
          <a:p>
            <a:r>
              <a:rPr lang="en-GB" sz="1700" dirty="0"/>
              <a:t>Floating rates can </a:t>
            </a:r>
            <a:r>
              <a:rPr lang="en-GB" sz="1700" i="1" dirty="0">
                <a:solidFill>
                  <a:srgbClr val="FF0000"/>
                </a:solidFill>
              </a:rPr>
              <a:t>destabilise</a:t>
            </a:r>
            <a:r>
              <a:rPr lang="en-GB" sz="1700" dirty="0"/>
              <a:t> with interest rate shock (UK 1990-93); but </a:t>
            </a:r>
            <a:r>
              <a:rPr lang="en-GB" sz="1700" i="1" dirty="0">
                <a:solidFill>
                  <a:srgbClr val="FF0000"/>
                </a:solidFill>
              </a:rPr>
              <a:t>stabilise</a:t>
            </a:r>
            <a:r>
              <a:rPr lang="en-GB" sz="1700" dirty="0"/>
              <a:t> by speedily transmitting policy easing (UK GFC vs. US GFC), </a:t>
            </a:r>
            <a:r>
              <a:rPr lang="en-GB" sz="1600" dirty="0">
                <a:hlinkClick r:id="rId3"/>
              </a:rPr>
              <a:t>Aron &amp; Muellbauer (2016)</a:t>
            </a:r>
            <a:r>
              <a:rPr lang="en-GB" sz="1600" dirty="0"/>
              <a:t>.</a:t>
            </a:r>
            <a:endParaRPr lang="en-GB" sz="1700" dirty="0"/>
          </a:p>
          <a:p>
            <a:endParaRPr lang="en-GB" sz="1700" dirty="0"/>
          </a:p>
          <a:p>
            <a:pPr lvl="1">
              <a:buFont typeface="Arial" panose="020B0604020202020204" pitchFamily="34" charset="0"/>
              <a:buChar char="•"/>
            </a:pPr>
            <a:endParaRPr lang="en-GB" sz="15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1EC5BF-FF5D-C425-04A3-1B1470D60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Muellbauer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614C2F-7BC6-1477-63FE-93A02871F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CFCF1-4BE0-4C85-A627-5E33BEEBFA31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C04FB69-3917-7D5E-AFB4-D54ADE575AE3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224" y="3789039"/>
            <a:ext cx="4039870" cy="233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1A60893-6BE4-B216-9A3A-C3D83BA8B451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3265" y="3789040"/>
            <a:ext cx="4039870" cy="2337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7849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8A801D-FB9C-68DF-6857-ADB28137B6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641954-ED5D-CD95-BC19-EF0B7EE820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136524"/>
            <a:ext cx="6552728" cy="620688"/>
          </a:xfrm>
        </p:spPr>
        <p:txBody>
          <a:bodyPr>
            <a:noAutofit/>
          </a:bodyPr>
          <a:lstStyle/>
          <a:p>
            <a:pPr algn="l"/>
            <a:r>
              <a:rPr lang="en-GB" sz="2000" dirty="0" err="1"/>
              <a:t>Macropru</a:t>
            </a:r>
            <a:r>
              <a:rPr lang="en-GB" sz="2000" dirty="0"/>
              <a:t> should manage the credit cycle:</a:t>
            </a:r>
            <a:br>
              <a:rPr lang="en-GB" sz="2000" dirty="0"/>
            </a:br>
            <a:r>
              <a:rPr lang="en-GB" sz="2000" dirty="0"/>
              <a:t>via lending standards, interacting with NPLs and housing.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94C280-A260-26C7-4433-5EEDD44BF3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7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100"/>
              </a:spcAft>
            </a:pPr>
            <a:r>
              <a:rPr lang="en-GB" sz="1800" dirty="0" err="1"/>
              <a:t>Macropru</a:t>
            </a:r>
            <a:r>
              <a:rPr lang="en-GB" sz="1800" dirty="0"/>
              <a:t> and lending standards: </a:t>
            </a:r>
          </a:p>
          <a:p>
            <a:pPr lvl="1">
              <a:spcAft>
                <a:spcPts val="100"/>
              </a:spcAft>
              <a:buFont typeface="Courier New" panose="02070309020205020404" pitchFamily="49" charset="0"/>
              <a:buChar char="o"/>
            </a:pPr>
            <a:r>
              <a:rPr lang="en-GB" sz="1600" dirty="0"/>
              <a:t>Borrower-based measures include ceilings on LTVs, LTIs, DSTIs;</a:t>
            </a:r>
          </a:p>
          <a:p>
            <a:pPr lvl="1">
              <a:spcAft>
                <a:spcPts val="1000"/>
              </a:spcAft>
              <a:buFont typeface="Courier New" panose="02070309020205020404" pitchFamily="49" charset="0"/>
              <a:buChar char="o"/>
            </a:pPr>
            <a:r>
              <a:rPr lang="en-GB" sz="1600" dirty="0"/>
              <a:t>Lender-based measures include capital requirements and liquidity standards.</a:t>
            </a:r>
          </a:p>
          <a:p>
            <a:pPr>
              <a:spcAft>
                <a:spcPts val="100"/>
              </a:spcAft>
            </a:pPr>
            <a:r>
              <a:rPr lang="en-GB" sz="1800" dirty="0"/>
              <a:t>Connection - lending standards and the credit cycle, </a:t>
            </a:r>
            <a:r>
              <a:rPr lang="en-GB" sz="1600" dirty="0">
                <a:hlinkClick r:id="rId2"/>
              </a:rPr>
              <a:t>Muellbauer (2022) </a:t>
            </a:r>
            <a:r>
              <a:rPr lang="en-GB" sz="1600" dirty="0"/>
              <a:t>(</a:t>
            </a:r>
            <a:r>
              <a:rPr lang="en-GB" sz="1600" dirty="0" err="1"/>
              <a:t>evid</a:t>
            </a:r>
            <a:r>
              <a:rPr lang="en-GB" sz="1600" dirty="0"/>
              <a:t>., France</a:t>
            </a:r>
            <a:r>
              <a:rPr lang="en-GB" sz="1800" dirty="0"/>
              <a:t>):</a:t>
            </a:r>
          </a:p>
          <a:p>
            <a:pPr lvl="1">
              <a:spcAft>
                <a:spcPts val="1000"/>
              </a:spcAft>
              <a:buFont typeface="Courier New" panose="02070309020205020404" pitchFamily="49" charset="0"/>
              <a:buChar char="o"/>
            </a:pPr>
            <a:r>
              <a:rPr lang="en-GB" sz="1600" dirty="0"/>
              <a:t>Lending standards are an important driver of real estate prices, credit growth, consumer expenditure and residential investment (</a:t>
            </a:r>
            <a:r>
              <a:rPr lang="en-GB" sz="1600" i="1" dirty="0"/>
              <a:t>hence economic activity</a:t>
            </a:r>
            <a:r>
              <a:rPr lang="en-GB" sz="1600" dirty="0"/>
              <a:t>); and of NPLs. </a:t>
            </a:r>
          </a:p>
          <a:p>
            <a:pPr>
              <a:spcAft>
                <a:spcPts val="100"/>
              </a:spcAft>
            </a:pPr>
            <a:r>
              <a:rPr lang="en-GB" sz="1800" dirty="0"/>
              <a:t>Connection between NPLs and lending standards: </a:t>
            </a:r>
          </a:p>
          <a:p>
            <a:pPr marL="685800" lvl="1">
              <a:spcAft>
                <a:spcPts val="1000"/>
              </a:spcAft>
              <a:buFont typeface="Courier New" panose="02070309020205020404" pitchFamily="49" charset="0"/>
              <a:buChar char="o"/>
            </a:pPr>
            <a:r>
              <a:rPr lang="en-GB" sz="1600" dirty="0"/>
              <a:t>Higher NPLs lead to tighter lending standards (</a:t>
            </a:r>
            <a:r>
              <a:rPr lang="en-GB" sz="1600" i="1" dirty="0"/>
              <a:t>amplifying the downturn in the economy)</a:t>
            </a:r>
            <a:r>
              <a:rPr lang="en-GB" sz="1600" dirty="0"/>
              <a:t>.</a:t>
            </a:r>
          </a:p>
          <a:p>
            <a:pPr>
              <a:spcAft>
                <a:spcPts val="100"/>
              </a:spcAft>
            </a:pPr>
            <a:r>
              <a:rPr lang="en-GB" sz="1800" dirty="0"/>
              <a:t>Interest rates affect NPLs and hence lending standards:</a:t>
            </a:r>
          </a:p>
          <a:p>
            <a:pPr lvl="1">
              <a:spcAft>
                <a:spcPts val="1500"/>
              </a:spcAft>
              <a:buFont typeface="Courier New" panose="02070309020205020404" pitchFamily="49" charset="0"/>
              <a:buChar char="o"/>
            </a:pPr>
            <a:r>
              <a:rPr lang="en-GB" sz="1600" dirty="0"/>
              <a:t>Interest rates are key drivers of real estate prices, credit growth, consumer expenditure and residential investment (</a:t>
            </a:r>
            <a:r>
              <a:rPr lang="en-GB" sz="1600" i="1" dirty="0"/>
              <a:t>hence economic activity</a:t>
            </a:r>
            <a:r>
              <a:rPr lang="en-GB" sz="1600" dirty="0"/>
              <a:t>); and of NPLs.</a:t>
            </a:r>
          </a:p>
          <a:p>
            <a:pPr>
              <a:spcAft>
                <a:spcPts val="400"/>
              </a:spcAft>
            </a:pPr>
            <a:r>
              <a:rPr lang="en-GB" sz="1800" b="1" dirty="0">
                <a:solidFill>
                  <a:srgbClr val="C00000"/>
                </a:solidFill>
              </a:rPr>
              <a:t>Close interconnection </a:t>
            </a:r>
            <a:r>
              <a:rPr lang="en-GB" sz="1800" dirty="0">
                <a:solidFill>
                  <a:srgbClr val="C00000"/>
                </a:solidFill>
              </a:rPr>
              <a:t>between monetary policy and </a:t>
            </a:r>
            <a:r>
              <a:rPr lang="en-GB" sz="1800" dirty="0" err="1">
                <a:solidFill>
                  <a:srgbClr val="C00000"/>
                </a:solidFill>
              </a:rPr>
              <a:t>macropru</a:t>
            </a:r>
            <a:r>
              <a:rPr lang="en-GB" sz="1800" dirty="0">
                <a:solidFill>
                  <a:srgbClr val="C00000"/>
                </a:solidFill>
              </a:rPr>
              <a:t> policy in real estate context: </a:t>
            </a:r>
            <a:r>
              <a:rPr lang="en-GB" sz="1800" u="sng" dirty="0">
                <a:solidFill>
                  <a:srgbClr val="C00000"/>
                </a:solidFill>
              </a:rPr>
              <a:t>insufficient attention in modelling and policy-making</a:t>
            </a:r>
            <a:r>
              <a:rPr lang="en-GB" sz="1800" dirty="0">
                <a:solidFill>
                  <a:srgbClr val="C00000"/>
                </a:solidFill>
              </a:rPr>
              <a:t>.</a:t>
            </a:r>
          </a:p>
          <a:p>
            <a:pPr>
              <a:spcAft>
                <a:spcPts val="100"/>
              </a:spcAft>
            </a:pPr>
            <a:r>
              <a:rPr lang="en-GB" sz="1800" b="1" dirty="0">
                <a:solidFill>
                  <a:srgbClr val="002060"/>
                </a:solidFill>
              </a:rPr>
              <a:t>Contrast: </a:t>
            </a:r>
          </a:p>
          <a:p>
            <a:pPr lvl="1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1700" i="1" dirty="0">
                <a:solidFill>
                  <a:srgbClr val="002060"/>
                </a:solidFill>
              </a:rPr>
              <a:t>sophisticated appreciation of real estate in the credit cycle </a:t>
            </a:r>
            <a:r>
              <a:rPr lang="en-GB" sz="1700" dirty="0">
                <a:solidFill>
                  <a:srgbClr val="002060"/>
                </a:solidFill>
              </a:rPr>
              <a:t>at the ESRB and central banks’ </a:t>
            </a:r>
            <a:r>
              <a:rPr lang="en-GB" sz="1700" u="sng" dirty="0">
                <a:solidFill>
                  <a:srgbClr val="002060"/>
                </a:solidFill>
              </a:rPr>
              <a:t>financial stability teams</a:t>
            </a:r>
            <a:r>
              <a:rPr lang="en-GB" sz="1700" b="1" dirty="0">
                <a:solidFill>
                  <a:srgbClr val="002060"/>
                </a:solidFill>
              </a:rPr>
              <a:t> </a:t>
            </a:r>
            <a:r>
              <a:rPr lang="en-GB" sz="1700" i="1" dirty="0">
                <a:solidFill>
                  <a:srgbClr val="002060"/>
                </a:solidFill>
              </a:rPr>
              <a:t>and</a:t>
            </a:r>
            <a:r>
              <a:rPr lang="en-GB" sz="1700" b="1" dirty="0">
                <a:solidFill>
                  <a:srgbClr val="002060"/>
                </a:solidFill>
              </a:rPr>
              <a:t> </a:t>
            </a:r>
            <a:r>
              <a:rPr lang="en-GB" sz="1700" dirty="0">
                <a:solidFill>
                  <a:srgbClr val="002060"/>
                </a:solidFill>
              </a:rPr>
              <a:t>comparative under-emphasis by </a:t>
            </a:r>
            <a:r>
              <a:rPr lang="en-GB" sz="1700" u="sng" dirty="0">
                <a:solidFill>
                  <a:srgbClr val="002060"/>
                </a:solidFill>
              </a:rPr>
              <a:t>monetary policy modelling teams</a:t>
            </a:r>
            <a:r>
              <a:rPr lang="en-GB" sz="1700" dirty="0">
                <a:solidFill>
                  <a:srgbClr val="002060"/>
                </a:solidFill>
              </a:rPr>
              <a:t>.</a:t>
            </a:r>
          </a:p>
          <a:p>
            <a:pPr marL="0" indent="0">
              <a:buNone/>
            </a:pPr>
            <a:endParaRPr lang="en-GB" sz="1600" kern="100" dirty="0">
              <a:effectLst/>
              <a:latin typeface="+mn-lt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86EA6E-169D-5A17-1105-26F9BC2EE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Muellbauer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4909B7-9F4F-F82F-FD52-AB74C5388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CFCF1-4BE0-4C85-A627-5E33BEEBFA31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9734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FADAA-704A-297A-ED63-054BD19C7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8640"/>
            <a:ext cx="6876256" cy="620688"/>
          </a:xfrm>
        </p:spPr>
        <p:txBody>
          <a:bodyPr>
            <a:noAutofit/>
          </a:bodyPr>
          <a:lstStyle/>
          <a:p>
            <a:pPr algn="l"/>
            <a:r>
              <a:rPr lang="en-GB" sz="2000" dirty="0"/>
              <a:t>The new EA macroprudential framework and real estate.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2E397A-FB07-3AD3-8D8E-7FE11CA9B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1052735"/>
            <a:ext cx="8856984" cy="5303615"/>
          </a:xfrm>
        </p:spPr>
        <p:txBody>
          <a:bodyPr>
            <a:normAutofit/>
          </a:bodyPr>
          <a:lstStyle/>
          <a:p>
            <a:pPr>
              <a:spcAft>
                <a:spcPts val="200"/>
              </a:spcAft>
            </a:pPr>
            <a:r>
              <a:rPr lang="en-GB" sz="1700" dirty="0"/>
              <a:t>Given that monetary policy is made in Frankfurt:</a:t>
            </a:r>
          </a:p>
          <a:p>
            <a:pPr lvl="1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GB" sz="1500" dirty="0"/>
              <a:t>Devolved management of </a:t>
            </a:r>
            <a:r>
              <a:rPr lang="en-GB" sz="1500" dirty="0" err="1"/>
              <a:t>macropru</a:t>
            </a:r>
            <a:r>
              <a:rPr lang="en-GB" sz="1500" dirty="0"/>
              <a:t> helps manage each country’s credit cycle and compensate for risks posed by diversity.</a:t>
            </a:r>
          </a:p>
          <a:p>
            <a:pPr>
              <a:spcAft>
                <a:spcPts val="200"/>
              </a:spcAft>
            </a:pPr>
            <a:r>
              <a:rPr lang="en-US" sz="1700" dirty="0"/>
              <a:t>Supra-national bodies (the ESRB, the ECB, the EBA) </a:t>
            </a:r>
            <a:r>
              <a:rPr lang="en-US" sz="1700" u="sng" dirty="0"/>
              <a:t>and</a:t>
            </a:r>
            <a:r>
              <a:rPr lang="en-US" sz="1700" dirty="0"/>
              <a:t> national central banks and regulators must co-ordinate:</a:t>
            </a:r>
          </a:p>
          <a:p>
            <a:pPr lvl="1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GB" sz="1500" dirty="0"/>
              <a:t>Apart from p</a:t>
            </a:r>
            <a:r>
              <a:rPr lang="en-US" sz="1500" dirty="0" err="1"/>
              <a:t>rinciples</a:t>
            </a:r>
            <a:r>
              <a:rPr lang="en-US" sz="1500" dirty="0"/>
              <a:t> of democratic control and subsidiarity, </a:t>
            </a:r>
            <a:r>
              <a:rPr lang="en-US" sz="1500" dirty="0" err="1"/>
              <a:t>i</a:t>
            </a:r>
            <a:r>
              <a:rPr lang="en-GB" sz="1500" dirty="0" err="1"/>
              <a:t>nstitutional</a:t>
            </a:r>
            <a:r>
              <a:rPr lang="en-GB" sz="1500" dirty="0"/>
              <a:t> heterogeneity</a:t>
            </a:r>
            <a:r>
              <a:rPr lang="en-US" sz="1500" dirty="0"/>
              <a:t> makes this a functional necessity.</a:t>
            </a:r>
            <a:endParaRPr lang="en-US" sz="1700" dirty="0"/>
          </a:p>
          <a:p>
            <a:pPr>
              <a:spcAft>
                <a:spcPts val="200"/>
              </a:spcAft>
            </a:pPr>
            <a:r>
              <a:rPr lang="en-GB" sz="1700" dirty="0"/>
              <a:t>Welcome push from the supra-national bodies for:</a:t>
            </a:r>
          </a:p>
          <a:p>
            <a:pPr lvl="1">
              <a:spcAft>
                <a:spcPts val="200"/>
              </a:spcAft>
              <a:buFont typeface="Courier New" panose="02070309020205020404" pitchFamily="49" charset="0"/>
              <a:buChar char="o"/>
            </a:pPr>
            <a:r>
              <a:rPr lang="en-GB" sz="1600" dirty="0"/>
              <a:t>Improved cross-country data monitoring across CRE and RRE.</a:t>
            </a:r>
          </a:p>
          <a:p>
            <a:pPr lvl="1">
              <a:spcAft>
                <a:spcPts val="200"/>
              </a:spcAft>
              <a:buFont typeface="Courier New" panose="02070309020205020404" pitchFamily="49" charset="0"/>
              <a:buChar char="o"/>
            </a:pPr>
            <a:r>
              <a:rPr lang="en-GB" sz="1600" dirty="0"/>
              <a:t>New instruments e.g. sectoral systemic risk buffers. </a:t>
            </a:r>
          </a:p>
          <a:p>
            <a:pPr lvl="1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GB" sz="1600" dirty="0"/>
              <a:t>Minimum standards on the legal perimeter for borrower-based </a:t>
            </a:r>
            <a:r>
              <a:rPr lang="en-GB" sz="1600" dirty="0" err="1"/>
              <a:t>macropru</a:t>
            </a:r>
            <a:r>
              <a:rPr lang="en-GB" sz="1600" dirty="0"/>
              <a:t> measures.</a:t>
            </a:r>
          </a:p>
          <a:p>
            <a:pPr>
              <a:spcAft>
                <a:spcPts val="200"/>
              </a:spcAft>
            </a:pPr>
            <a:r>
              <a:rPr lang="en-GB" sz="1700" dirty="0"/>
              <a:t>The current system where the ESRB issues warnings of risk build-up, recommendations for </a:t>
            </a:r>
            <a:r>
              <a:rPr lang="en-GB" sz="1700" dirty="0" err="1"/>
              <a:t>macropru</a:t>
            </a:r>
            <a:r>
              <a:rPr lang="en-GB" sz="1700" dirty="0"/>
              <a:t> tightening and follow-up checks on implementation, is broadly working:</a:t>
            </a:r>
          </a:p>
          <a:p>
            <a:pPr lvl="1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GB" sz="1500" dirty="0"/>
              <a:t>But with better data it could improve.</a:t>
            </a:r>
          </a:p>
          <a:p>
            <a:pPr>
              <a:spcAft>
                <a:spcPts val="200"/>
              </a:spcAft>
            </a:pPr>
            <a:r>
              <a:rPr lang="en-GB" sz="1700" dirty="0"/>
              <a:t>Macroprudential policy, </a:t>
            </a:r>
            <a:r>
              <a:rPr lang="en-GB" sz="1700" dirty="0" err="1"/>
              <a:t>esp’y</a:t>
            </a:r>
            <a:r>
              <a:rPr lang="en-GB" sz="1700" dirty="0"/>
              <a:t> using BBMs, raises distributional and governance issues.</a:t>
            </a:r>
          </a:p>
          <a:p>
            <a:pPr>
              <a:spcAft>
                <a:spcPts val="600"/>
              </a:spcAft>
            </a:pPr>
            <a:endParaRPr lang="en-GB" sz="1700" dirty="0"/>
          </a:p>
          <a:p>
            <a:pPr>
              <a:spcAft>
                <a:spcPts val="600"/>
              </a:spcAft>
            </a:pPr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pPr marL="0" indent="0">
              <a:buNone/>
            </a:pPr>
            <a:endParaRPr lang="en-GB" sz="1600" u="sng" dirty="0">
              <a:hlinkClick r:id="rId2"/>
            </a:endParaRPr>
          </a:p>
          <a:p>
            <a:endParaRPr lang="en-GB" sz="1800" dirty="0"/>
          </a:p>
          <a:p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45210C-AD3C-B204-BFA7-B5B3D6CB9E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John Muellbauer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ECADDD-1213-4BF8-7E3C-A48B9E0EB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CFCF1-4BE0-4C85-A627-5E33BEEBFA31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1903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BA68D3-7F37-3667-C0D7-C27F6D65B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dirty="0"/>
              <a:t>Distributional issues, granular data and ABMs.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8EB4A5-9B14-509B-1990-6B2597C8E4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75623"/>
          </a:xfrm>
        </p:spPr>
        <p:txBody>
          <a:bodyPr>
            <a:normAutofit/>
          </a:bodyPr>
          <a:lstStyle/>
          <a:p>
            <a:pPr>
              <a:spcAft>
                <a:spcPts val="800"/>
              </a:spcAft>
            </a:pPr>
            <a:r>
              <a:rPr lang="en-GB" sz="1800" b="1" dirty="0"/>
              <a:t>Survey </a:t>
            </a:r>
            <a:r>
              <a:rPr lang="en-GB" sz="1800" dirty="0"/>
              <a:t>of recent empirical research on distributional implications on use of borrowed-based tools (</a:t>
            </a:r>
            <a:r>
              <a:rPr lang="en-GB" sz="1600" dirty="0">
                <a:hlinkClick r:id="rId2"/>
              </a:rPr>
              <a:t>Muellbauer (2024)</a:t>
            </a:r>
            <a:r>
              <a:rPr lang="en-GB" sz="1600" dirty="0"/>
              <a:t>, section 5.3</a:t>
            </a:r>
            <a:r>
              <a:rPr lang="en-GB" sz="1800" dirty="0"/>
              <a:t>).</a:t>
            </a:r>
          </a:p>
          <a:p>
            <a:pPr>
              <a:spcAft>
                <a:spcPts val="800"/>
              </a:spcAft>
            </a:pPr>
            <a:r>
              <a:rPr lang="en-GB" sz="1800" dirty="0"/>
              <a:t>Politicians/Media worry: tighter BBMs (</a:t>
            </a:r>
            <a:r>
              <a:rPr lang="en-GB" sz="1600" dirty="0"/>
              <a:t>i.e. lower LTV or DSTI ceilings, higher amortisation </a:t>
            </a:r>
            <a:r>
              <a:rPr lang="en-GB" sz="1600" dirty="0" err="1"/>
              <a:t>reqrments</a:t>
            </a:r>
            <a:r>
              <a:rPr lang="en-GB" sz="1800" dirty="0"/>
              <a:t>) cut owner-occupation, increase inequality, lower welfare.</a:t>
            </a:r>
          </a:p>
          <a:p>
            <a:r>
              <a:rPr lang="en-GB" sz="1800" dirty="0"/>
              <a:t>If these are your concerns: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600" dirty="0"/>
              <a:t>Eliminate/limit mortgage interest tax deduction; found highly regressive (</a:t>
            </a:r>
            <a:r>
              <a:rPr lang="en-GB" sz="1600" dirty="0">
                <a:hlinkClick r:id="rId3"/>
              </a:rPr>
              <a:t>OECD 2021</a:t>
            </a:r>
            <a:r>
              <a:rPr lang="en-GB" sz="1600" dirty="0"/>
              <a:t>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600" dirty="0"/>
              <a:t>Make property taxes proportional or progressive, linked to market values.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600" dirty="0"/>
              <a:t>Use split rate taxes to tax land more heavily than buildings, </a:t>
            </a:r>
            <a:r>
              <a:rPr lang="en-GB" sz="1600" dirty="0">
                <a:hlinkClick r:id="rId4"/>
              </a:rPr>
              <a:t>Muellbauer 2023</a:t>
            </a:r>
            <a:r>
              <a:rPr lang="en-GB" sz="1600" dirty="0"/>
              <a:t>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600" dirty="0"/>
              <a:t>Reform land use zoning or planning to increase housing supply.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600" dirty="0"/>
              <a:t>Reduce transfer taxes.</a:t>
            </a:r>
          </a:p>
          <a:p>
            <a:pPr lvl="1"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 sz="1600" dirty="0"/>
              <a:t>Soften the short-term impact of BBMs through escape clauses.</a:t>
            </a:r>
          </a:p>
          <a:p>
            <a:r>
              <a:rPr lang="en-GB" sz="1800" dirty="0"/>
              <a:t>Analysis of granular data: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600" dirty="0"/>
              <a:t>Use systems approach with a complete capture of dynamic interactions among: households (renters and owner-occupiers); investors; landlords; banks, firms; fiscal authority; central bank and/or financial regulator.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600" i="1" dirty="0">
                <a:hlinkClick r:id="rId5"/>
              </a:rPr>
              <a:t>New book (open access) by </a:t>
            </a:r>
            <a:r>
              <a:rPr lang="pl-PL" sz="1600" i="1" dirty="0">
                <a:hlinkClick r:id="rId5"/>
              </a:rPr>
              <a:t>Jagoda Kaszowska-Mojsa </a:t>
            </a:r>
            <a:r>
              <a:rPr lang="en-GB" sz="1600" dirty="0">
                <a:hlinkClick r:id="rId5"/>
              </a:rPr>
              <a:t>: </a:t>
            </a:r>
            <a:r>
              <a:rPr lang="en-GB" sz="1600" dirty="0"/>
              <a:t>how ABM approach illuminates distributional implications.</a:t>
            </a:r>
          </a:p>
          <a:p>
            <a:endParaRPr lang="en-GB" sz="17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9E1542-374F-0918-6C1D-11BE1014E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Muellbauer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457183-A66F-C6EF-2DB7-6D3640CBE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CFCF1-4BE0-4C85-A627-5E33BEEBFA31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2289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8640"/>
            <a:ext cx="5724128" cy="620688"/>
          </a:xfrm>
        </p:spPr>
        <p:txBody>
          <a:bodyPr>
            <a:noAutofit/>
          </a:bodyPr>
          <a:lstStyle/>
          <a:p>
            <a:pPr algn="l"/>
            <a:r>
              <a:rPr lang="en-GB" sz="2000" dirty="0"/>
              <a:t>CGFS (2023), BIS:</a:t>
            </a:r>
            <a:br>
              <a:rPr lang="en-GB" sz="2000" dirty="0"/>
            </a:br>
            <a:r>
              <a:rPr lang="en-GB" sz="2000" dirty="0"/>
              <a:t>Study of macroprudential policy in 14 countries.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42160"/>
          </a:xfrm>
        </p:spPr>
        <p:txBody>
          <a:bodyPr>
            <a:normAutofit/>
          </a:bodyPr>
          <a:lstStyle/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r>
              <a:rPr lang="en-GB" sz="1800" i="1" dirty="0">
                <a:solidFill>
                  <a:srgbClr val="002060"/>
                </a:solidFill>
              </a:rPr>
              <a:t>Consistency across housing-related policies</a:t>
            </a:r>
            <a:r>
              <a:rPr lang="en-GB" sz="1800" i="1" dirty="0"/>
              <a:t>: </a:t>
            </a:r>
            <a:r>
              <a:rPr lang="en-GB" sz="1800" dirty="0"/>
              <a:t>helps mitigate boom-bust cycles in housing markets. </a:t>
            </a:r>
          </a:p>
          <a:p>
            <a:pPr marL="741600" lvl="1" indent="-457200">
              <a:spcAft>
                <a:spcPts val="200"/>
              </a:spcAft>
              <a:buFont typeface="Courier New" panose="02070309020205020404" pitchFamily="49" charset="0"/>
              <a:buChar char="o"/>
            </a:pPr>
            <a:r>
              <a:rPr lang="en-GB" sz="1600" dirty="0"/>
              <a:t>e.g. Tax, planning and land supply policies all have a decisive influence on demand-supply imbalances in the housing market. </a:t>
            </a:r>
          </a:p>
          <a:p>
            <a:pPr marL="741600" lvl="1" indent="-457200">
              <a:spcAft>
                <a:spcPts val="1500"/>
              </a:spcAft>
              <a:buFont typeface="Courier New" panose="02070309020205020404" pitchFamily="49" charset="0"/>
              <a:buChar char="o"/>
            </a:pPr>
            <a:r>
              <a:rPr lang="en-GB" sz="1600" dirty="0"/>
              <a:t> Macroprudential policies complement these policies.</a:t>
            </a:r>
          </a:p>
          <a:p>
            <a:pPr marL="457200" indent="-457200">
              <a:spcAft>
                <a:spcPts val="1500"/>
              </a:spcAft>
              <a:buFont typeface="+mj-lt"/>
              <a:buAutoNum type="arabicPeriod"/>
            </a:pPr>
            <a:r>
              <a:rPr lang="en-GB" sz="1800" i="1" dirty="0">
                <a:solidFill>
                  <a:srgbClr val="002060"/>
                </a:solidFill>
              </a:rPr>
              <a:t>Governance arrangements</a:t>
            </a:r>
            <a:r>
              <a:rPr lang="en-GB" sz="1800" i="1" dirty="0"/>
              <a:t>: </a:t>
            </a:r>
            <a:r>
              <a:rPr lang="en-GB" sz="1800" dirty="0"/>
              <a:t>an important influence on policy effectiveness. </a:t>
            </a:r>
          </a:p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r>
              <a:rPr lang="en-GB" sz="1800" i="1" dirty="0">
                <a:solidFill>
                  <a:srgbClr val="002060"/>
                </a:solidFill>
              </a:rPr>
              <a:t>Mitigate inaction bias</a:t>
            </a:r>
            <a:r>
              <a:rPr lang="en-GB" sz="1800" i="1" dirty="0"/>
              <a:t>:</a:t>
            </a:r>
            <a:r>
              <a:rPr lang="en-GB" sz="1800" dirty="0"/>
              <a:t> prioritise tools to meet objectives that require no adjustment.</a:t>
            </a:r>
          </a:p>
          <a:p>
            <a:pPr lvl="1">
              <a:spcAft>
                <a:spcPts val="200"/>
              </a:spcAft>
              <a:buFont typeface="Courier New" panose="02070309020205020404" pitchFamily="49" charset="0"/>
              <a:buChar char="o"/>
            </a:pPr>
            <a:r>
              <a:rPr lang="en-GB" sz="1600" dirty="0"/>
              <a:t>e.g. Floors on loss-given-default parameters; minimum risk weights; appropriately designed income-based borrowing limits.</a:t>
            </a:r>
          </a:p>
          <a:p>
            <a:pPr lvl="1">
              <a:spcAft>
                <a:spcPts val="1500"/>
              </a:spcAft>
              <a:buFont typeface="Courier New" panose="02070309020205020404" pitchFamily="49" charset="0"/>
              <a:buChar char="o"/>
            </a:pPr>
            <a:r>
              <a:rPr lang="en-GB" sz="1600" dirty="0"/>
              <a:t> Help maintain resilience in housing market upswings, and sharp interest rate shocks.</a:t>
            </a:r>
          </a:p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r>
              <a:rPr lang="en-GB" sz="1800" i="1" dirty="0">
                <a:solidFill>
                  <a:srgbClr val="002060"/>
                </a:solidFill>
              </a:rPr>
              <a:t>Openness about cost-benefit trade-offs</a:t>
            </a:r>
            <a:r>
              <a:rPr lang="en-GB" sz="1800" i="1" dirty="0"/>
              <a:t>:</a:t>
            </a:r>
            <a:r>
              <a:rPr lang="en-GB" sz="1800" dirty="0"/>
              <a:t> fosters LT support for </a:t>
            </a:r>
            <a:r>
              <a:rPr lang="en-GB" sz="1800" dirty="0" err="1"/>
              <a:t>macropru</a:t>
            </a:r>
            <a:r>
              <a:rPr lang="en-GB" sz="1800" dirty="0"/>
              <a:t> policies.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600" dirty="0"/>
              <a:t>Communication re costs, benefits, uncertainties of measurement and how these informed policy decisions  - maintains support when memory of housing crises fade.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CFCF1-4BE0-4C85-A627-5E33BEEBFA31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6122981"/>
      </p:ext>
    </p:extLst>
  </p:cSld>
  <p:clrMapOvr>
    <a:masterClrMapping/>
  </p:clrMapOvr>
</p:sld>
</file>

<file path=ppt/theme/theme1.xml><?xml version="1.0" encoding="utf-8"?>
<a:theme xmlns:a="http://schemas.openxmlformats.org/drawingml/2006/main" name="oxinet_sty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Custom 2">
      <a:dk1>
        <a:srgbClr val="011E41"/>
      </a:dk1>
      <a:lt1>
        <a:srgbClr val="FFFFFF"/>
      </a:lt1>
      <a:dk2>
        <a:srgbClr val="011E41"/>
      </a:dk2>
      <a:lt2>
        <a:srgbClr val="EDEDED"/>
      </a:lt2>
      <a:accent1>
        <a:srgbClr val="F35197"/>
      </a:accent1>
      <a:accent2>
        <a:srgbClr val="ED7D31"/>
      </a:accent2>
      <a:accent3>
        <a:srgbClr val="10CFC9"/>
      </a:accent3>
      <a:accent4>
        <a:srgbClr val="3C7CC9"/>
      </a:accent4>
      <a:accent5>
        <a:srgbClr val="AA6389"/>
      </a:accent5>
      <a:accent6>
        <a:srgbClr val="385CAD"/>
      </a:accent6>
      <a:hlink>
        <a:srgbClr val="F35197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oxinet_style</Template>
  <TotalTime>84339</TotalTime>
  <Words>1034</Words>
  <Application>Microsoft Office PowerPoint</Application>
  <PresentationFormat>On-screen Show (4:3)</PresentationFormat>
  <Paragraphs>119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Courier New</vt:lpstr>
      <vt:lpstr>Wingdings</vt:lpstr>
      <vt:lpstr>oxinet_style</vt:lpstr>
      <vt:lpstr>Custom Design</vt:lpstr>
      <vt:lpstr>1_Custom Design</vt:lpstr>
      <vt:lpstr>Office Theme</vt:lpstr>
      <vt:lpstr>     </vt:lpstr>
      <vt:lpstr>Cross-country institutional diversity : matters for both monetary transmission and financial stability.</vt:lpstr>
      <vt:lpstr>Extrapolative expectations increase amplification;  floating interest rates are double-edged.</vt:lpstr>
      <vt:lpstr>Macropru should manage the credit cycle: via lending standards, interacting with NPLs and housing.</vt:lpstr>
      <vt:lpstr>The new EA macroprudential framework and real estate.</vt:lpstr>
      <vt:lpstr>Distributional issues, granular data and ABMs.</vt:lpstr>
      <vt:lpstr>CGFS (2023), BIS: Study of macroprudential policy in 14 countries.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 of slide style</dc:title>
  <dc:creator>Jurgen Doornik</dc:creator>
  <cp:lastModifiedBy>John Muellbauer</cp:lastModifiedBy>
  <cp:revision>936</cp:revision>
  <cp:lastPrinted>2026-06-14T16:08:21Z</cp:lastPrinted>
  <dcterms:created xsi:type="dcterms:W3CDTF">2011-10-07T14:20:16Z</dcterms:created>
  <dcterms:modified xsi:type="dcterms:W3CDTF">2026-06-15T15:45:02Z</dcterms:modified>
</cp:coreProperties>
</file>